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8" r:id="rId6"/>
    <p:sldId id="267" r:id="rId7"/>
    <p:sldId id="273" r:id="rId8"/>
    <p:sldId id="266" r:id="rId9"/>
    <p:sldId id="268" r:id="rId10"/>
    <p:sldId id="277" r:id="rId11"/>
    <p:sldId id="260" r:id="rId12"/>
    <p:sldId id="274" r:id="rId13"/>
    <p:sldId id="26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es, Liam (3498)" initials="DL(" lastIdx="1" clrIdx="0">
    <p:extLst>
      <p:ext uri="{19B8F6BF-5375-455C-9EA6-DF929625EA0E}">
        <p15:presenceInfo xmlns:p15="http://schemas.microsoft.com/office/powerpoint/2012/main" userId="S-1-5-21-166712087-3716907013-1636109673-184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63249" autoAdjust="0"/>
  </p:normalViewPr>
  <p:slideViewPr>
    <p:cSldViewPr snapToGrid="0" snapToObjects="1">
      <p:cViewPr varScale="1">
        <p:scale>
          <a:sx n="73" d="100"/>
          <a:sy n="73" d="100"/>
        </p:scale>
        <p:origin x="19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2BB77-FF97-481A-8E7A-A72C42E09EE1}" type="datetimeFigureOut">
              <a:rPr lang="en-GB" smtClean="0"/>
              <a:t>02/05/2023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056A4-9177-454C-88F1-8667C1C5F7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602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HS4kaIB_5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Introductions/Welcome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1-2 </a:t>
            </a:r>
            <a:r>
              <a:rPr lang="en-GB" dirty="0" err="1" smtClean="0"/>
              <a:t>mins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056A4-9177-454C-88F1-8667C1C5F75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7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r>
              <a:rPr lang="en-GB" baseline="0" dirty="0" smtClean="0"/>
              <a:t> objectives</a:t>
            </a:r>
          </a:p>
          <a:p>
            <a:endParaRPr lang="en-GB" baseline="0" dirty="0" smtClean="0"/>
          </a:p>
          <a:p>
            <a:r>
              <a:rPr lang="en-GB" baseline="0" dirty="0" smtClean="0"/>
              <a:t>Gather an understanding of knowledge within the group </a:t>
            </a:r>
          </a:p>
          <a:p>
            <a:endParaRPr lang="en-GB" baseline="0" dirty="0" smtClean="0"/>
          </a:p>
          <a:p>
            <a:r>
              <a:rPr lang="en-GB" baseline="0" dirty="0" smtClean="0"/>
              <a:t>3 </a:t>
            </a:r>
            <a:r>
              <a:rPr lang="en-GB" baseline="0" dirty="0" err="1" smtClean="0"/>
              <a:t>mins</a:t>
            </a:r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056A4-9177-454C-88F1-8667C1C5F75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543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SLIDE PURPOSE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baseline="0" dirty="0" smtClean="0"/>
          </a:p>
          <a:p>
            <a:r>
              <a:rPr lang="en-GB" b="0" baseline="0" dirty="0" smtClean="0"/>
              <a:t>Visual </a:t>
            </a:r>
          </a:p>
          <a:p>
            <a:endParaRPr lang="en-GB" b="0" baseline="0" dirty="0" smtClean="0"/>
          </a:p>
          <a:p>
            <a:endParaRPr lang="en-GB" dirty="0" smtClean="0"/>
          </a:p>
          <a:p>
            <a:r>
              <a:rPr lang="en-GB" b="1" dirty="0" smtClean="0"/>
              <a:t>SLIDE OBJECTIVE </a:t>
            </a:r>
          </a:p>
          <a:p>
            <a:endParaRPr lang="en-GB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Increase knowledge of how NOS is used</a:t>
            </a:r>
            <a:endParaRPr lang="en-GB" dirty="0" smtClean="0"/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056A4-9177-454C-88F1-8667C1C5F75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801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SLIDE PURPOSE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baseline="0" dirty="0" smtClean="0"/>
          </a:p>
          <a:p>
            <a:r>
              <a:rPr lang="en-GB" b="0" baseline="0" dirty="0" smtClean="0"/>
              <a:t>Group discussion </a:t>
            </a:r>
          </a:p>
          <a:p>
            <a:endParaRPr lang="en-GB" b="0" baseline="0" dirty="0" smtClean="0"/>
          </a:p>
          <a:p>
            <a:endParaRPr lang="en-GB" dirty="0" smtClean="0"/>
          </a:p>
          <a:p>
            <a:r>
              <a:rPr lang="en-GB" b="1" dirty="0" smtClean="0"/>
              <a:t>SLIDE OBJECTIVE </a:t>
            </a:r>
          </a:p>
          <a:p>
            <a:endParaRPr lang="en-GB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To</a:t>
            </a:r>
            <a:r>
              <a:rPr lang="en-GB" baseline="0" dirty="0" smtClean="0"/>
              <a:t> raise awareness of alternative names for Nitrous Oxide.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Approx 5 </a:t>
            </a:r>
            <a:r>
              <a:rPr lang="en-GB" baseline="0" dirty="0" err="1" smtClean="0"/>
              <a:t>mins</a:t>
            </a:r>
            <a:endParaRPr lang="en-GB" dirty="0" smtClean="0"/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056A4-9177-454C-88F1-8667C1C5F75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30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SLIDE OBJECTIVE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dirty="0" smtClean="0"/>
              <a:t>Group discussion from</a:t>
            </a:r>
            <a:r>
              <a:rPr lang="en-GB" b="0" baseline="0" dirty="0" smtClean="0"/>
              <a:t> video content </a:t>
            </a:r>
            <a:endParaRPr lang="en-GB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baseline="0" dirty="0" smtClean="0"/>
              <a:t>Focus on group steered towards 3 key areas to maintain engagement.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 smtClean="0"/>
              <a:t>Role of Social Media: </a:t>
            </a:r>
            <a:r>
              <a:rPr lang="en-GB" b="0" baseline="0" dirty="0" smtClean="0"/>
              <a:t>This can be glamorisation of NOS, platform for buying &amp; selling.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 smtClean="0"/>
              <a:t>Peer Pressure: </a:t>
            </a:r>
            <a:r>
              <a:rPr lang="en-GB" b="0" baseline="0" dirty="0" smtClean="0"/>
              <a:t>Again consider discussion around use of social media ‘The next TIK-TOK’ craze’.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 smtClean="0"/>
              <a:t>How much knowledge did the young person have prior to using NOS: </a:t>
            </a:r>
            <a:r>
              <a:rPr lang="en-GB" b="0" baseline="0" dirty="0" smtClean="0"/>
              <a:t>Aware of the risks?, where did she get her information from? This can potential refer back to peer pressure/social media.  </a:t>
            </a:r>
            <a:endParaRPr lang="en-GB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baseline="0" dirty="0" smtClean="0"/>
              <a:t>Video: 3 </a:t>
            </a:r>
            <a:r>
              <a:rPr lang="en-GB" b="0" baseline="0" dirty="0" err="1" smtClean="0"/>
              <a:t>mins</a:t>
            </a:r>
            <a:r>
              <a:rPr lang="en-GB" b="0" baseline="0" dirty="0" smtClean="0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baseline="0" dirty="0" smtClean="0"/>
              <a:t>Discussion: 10 </a:t>
            </a:r>
            <a:r>
              <a:rPr lang="en-GB" b="0" baseline="0" dirty="0" err="1" smtClean="0"/>
              <a:t>mins</a:t>
            </a:r>
            <a:endParaRPr lang="en-GB" b="0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Video Link: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https://youtu.be/AHS4kaIB_5s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056A4-9177-454C-88F1-8667C1C5F75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285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 smtClean="0"/>
          </a:p>
          <a:p>
            <a:r>
              <a:rPr lang="en-GB" b="1" dirty="0" smtClean="0"/>
              <a:t>Post</a:t>
            </a:r>
            <a:r>
              <a:rPr lang="en-GB" b="1" baseline="0" dirty="0" smtClean="0"/>
              <a:t> it note activity: </a:t>
            </a:r>
          </a:p>
          <a:p>
            <a:endParaRPr lang="en-GB" baseline="0" dirty="0" smtClean="0"/>
          </a:p>
          <a:p>
            <a:r>
              <a:rPr lang="en-GB" baseline="0" dirty="0" smtClean="0"/>
              <a:t>Either on flip chart or directly on the board, create three columns:</a:t>
            </a:r>
          </a:p>
          <a:p>
            <a:endParaRPr lang="en-GB" baseline="0" dirty="0" smtClean="0"/>
          </a:p>
          <a:p>
            <a:r>
              <a:rPr lang="en-GB" b="1" baseline="0" dirty="0" smtClean="0"/>
              <a:t>Column 1: </a:t>
            </a:r>
            <a:r>
              <a:rPr lang="en-GB" baseline="0" dirty="0" smtClean="0"/>
              <a:t>Impact on Health. Examples of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falling unconscious, suffocation, dizziness,</a:t>
            </a:r>
            <a:r>
              <a:rPr lang="en-GB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paralysis</a:t>
            </a:r>
            <a:endParaRPr lang="en-GB" baseline="0" dirty="0" smtClean="0"/>
          </a:p>
          <a:p>
            <a:r>
              <a:rPr lang="en-GB" b="1" baseline="0" dirty="0" smtClean="0"/>
              <a:t>Column 2: </a:t>
            </a:r>
            <a:r>
              <a:rPr lang="en-GB" baseline="0" dirty="0" smtClean="0"/>
              <a:t>Impact on Relationship. Examples of relationships with family, friends </a:t>
            </a:r>
            <a:r>
              <a:rPr lang="en-GB" baseline="0" dirty="0" err="1" smtClean="0"/>
              <a:t>etc</a:t>
            </a:r>
            <a:endParaRPr lang="en-GB" baseline="0" dirty="0" smtClean="0"/>
          </a:p>
          <a:p>
            <a:r>
              <a:rPr lang="en-GB" b="1" baseline="0" dirty="0" smtClean="0"/>
              <a:t>Column 3: </a:t>
            </a:r>
            <a:r>
              <a:rPr lang="en-GB" baseline="0" dirty="0" smtClean="0"/>
              <a:t>Impact on Environment. ASB, littering, also consider school/college/work environments</a:t>
            </a:r>
          </a:p>
          <a:p>
            <a:endParaRPr lang="en-GB" baseline="0" dirty="0" smtClean="0"/>
          </a:p>
          <a:p>
            <a:r>
              <a:rPr lang="en-GB" baseline="0" dirty="0" smtClean="0"/>
              <a:t>Depending on size of group, consider paired or groups of three i.e. one column to each group</a:t>
            </a:r>
          </a:p>
          <a:p>
            <a:endParaRPr lang="en-GB" baseline="0" dirty="0" smtClean="0"/>
          </a:p>
          <a:p>
            <a:r>
              <a:rPr lang="en-GB" baseline="0" dirty="0" smtClean="0"/>
              <a:t>Give the group 5 </a:t>
            </a:r>
            <a:r>
              <a:rPr lang="en-GB" baseline="0" dirty="0" err="1" smtClean="0"/>
              <a:t>mins</a:t>
            </a:r>
            <a:r>
              <a:rPr lang="en-GB" baseline="0" dirty="0" smtClean="0"/>
              <a:t> to and get them to stick the post it note up under its associated category. 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Outline activity: 5 </a:t>
            </a:r>
            <a:r>
              <a:rPr lang="en-GB" baseline="0" dirty="0" err="1" smtClean="0"/>
              <a:t>mins</a:t>
            </a:r>
            <a:endParaRPr lang="en-GB" baseline="0" dirty="0" smtClean="0"/>
          </a:p>
          <a:p>
            <a:r>
              <a:rPr lang="en-GB" baseline="0" dirty="0" smtClean="0"/>
              <a:t>Activity: 5 </a:t>
            </a:r>
            <a:r>
              <a:rPr lang="en-GB" baseline="0" dirty="0" err="1" smtClean="0"/>
              <a:t>mins</a:t>
            </a:r>
            <a:endParaRPr lang="en-GB" baseline="0" dirty="0" smtClean="0"/>
          </a:p>
          <a:p>
            <a:r>
              <a:rPr lang="en-GB" baseline="0" dirty="0" smtClean="0"/>
              <a:t>Group findings: 10-15 </a:t>
            </a:r>
            <a:r>
              <a:rPr lang="en-GB" baseline="0" dirty="0" err="1" smtClean="0"/>
              <a:t>mins</a:t>
            </a:r>
            <a:r>
              <a:rPr lang="en-GB" baseline="0" dirty="0" smtClean="0"/>
              <a:t>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056A4-9177-454C-88F1-8667C1C5F75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044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SLIDE PURPOSE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baseline="0" dirty="0" smtClean="0"/>
          </a:p>
          <a:p>
            <a:r>
              <a:rPr lang="en-GB" b="0" baseline="0" dirty="0" smtClean="0"/>
              <a:t>Group discussion </a:t>
            </a:r>
          </a:p>
          <a:p>
            <a:endParaRPr lang="en-GB" b="0" baseline="0" dirty="0" smtClean="0"/>
          </a:p>
          <a:p>
            <a:endParaRPr lang="en-GB" dirty="0" smtClean="0"/>
          </a:p>
          <a:p>
            <a:r>
              <a:rPr lang="en-GB" b="1" dirty="0" smtClean="0"/>
              <a:t>SLIDE OBJECTIVE </a:t>
            </a:r>
          </a:p>
          <a:p>
            <a:endParaRPr lang="en-GB" b="1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Legislation awareness</a:t>
            </a:r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Approx 5 </a:t>
            </a:r>
            <a:r>
              <a:rPr lang="en-GB" baseline="0" dirty="0" err="1" smtClean="0"/>
              <a:t>mins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056A4-9177-454C-88F1-8667C1C5F75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661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056A4-9177-454C-88F1-8667C1C5F75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0287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056A4-9177-454C-88F1-8667C1C5F75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20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FD7F326-3AFE-104C-83E2-E8F4F9A889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AD3527-0394-1440-B713-2DA7B733E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20223"/>
            <a:ext cx="9144000" cy="100647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C8079E-605D-1748-8494-1F5068134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18774"/>
            <a:ext cx="9144000" cy="61334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7CD07-AA65-4C43-B129-ED540DCCB1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4" y="6356350"/>
            <a:ext cx="288645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AA1E6B-C33F-A043-9DE3-5989971D9D24}" type="datetimeFigureOut">
              <a:rPr lang="en-US" smtClean="0"/>
              <a:pPr/>
              <a:t>5/2/2023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B2F20-8245-CF47-ABE3-A272BD9B1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ADE90-90C6-6E49-B20E-BE5A6062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7344" y="6356350"/>
            <a:ext cx="361188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0C5C3C-E60E-144C-9A1A-00AFB7513C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11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24CBC-EE6F-1246-83E7-DD0639E51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2B166-A861-C74C-B59E-3DB6EFB73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0B483-CB21-D94F-8D60-1F9FB299D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3B0C5-E9D9-3B49-A95E-D672C6E6C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1E6B-C33F-A043-9DE3-5989971D9D2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2557A-A537-C44B-87BE-228C64F82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BA18E-9994-CD47-8E1B-D079F9B87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5C3C-E60E-144C-9A1A-00AFB751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6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86D34-E460-5641-8325-0B56AA956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591AE-2D71-7347-95C5-F1F6CE5849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AC740-84C6-1942-ABFD-8C4E65749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E942C-1304-604E-A40C-D71671AE7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1E6B-C33F-A043-9DE3-5989971D9D2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786AD-AB50-F74B-8849-B76DEE402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A1E292-8C4F-A149-B259-B9DC5A60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5C3C-E60E-144C-9A1A-00AFB751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11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05045-7EFD-DD42-A312-3CB8E3961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042C82-7971-BD45-8E51-96995A1ED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E583E-08C1-E944-BA1E-87AA0DFB3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1E6B-C33F-A043-9DE3-5989971D9D2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4D9EE-2D37-2D49-B406-9A36FA746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3F2AC-ED59-044C-A964-9DAFACA8E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5C3C-E60E-144C-9A1A-00AFB751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5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EF167F-94F8-CC44-86CB-39D168443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06B3C-3A26-0A40-8057-08D0DBC1C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5E54B-414F-7046-B23F-B2A582341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1E6B-C33F-A043-9DE3-5989971D9D2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CE467F-030A-A343-83F1-2D2D6695C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F9FA7-FD7A-9C4F-8CAF-8810CA231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5C3C-E60E-144C-9A1A-00AFB751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9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7FA1DF7-9615-CB4D-AB85-896A5404D2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37ADB8-773F-E949-8D82-B4F31279B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272257"/>
            <a:ext cx="11561064" cy="879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A8602-7A29-C34E-AB49-53C624191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1252727"/>
            <a:ext cx="11561064" cy="4967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77E0C-DCD9-2D41-BC12-A3EE7F4E2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AA1E6B-C33F-A043-9DE3-5989971D9D24}" type="datetimeFigureOut">
              <a:rPr lang="en-US" smtClean="0"/>
              <a:pPr/>
              <a:t>5/2/2023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D9615-B896-0446-B877-87115BC8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2320" y="6356350"/>
            <a:ext cx="54437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02F3-54BE-2A42-B873-04E8D68B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7424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0C5C3C-E60E-144C-9A1A-00AFB7513C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3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7FA1DF7-9615-CB4D-AB85-896A5404D2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37ADB8-773F-E949-8D82-B4F31279B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272257"/>
            <a:ext cx="11561064" cy="879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A8602-7A29-C34E-AB49-53C624191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1252727"/>
            <a:ext cx="11561064" cy="4967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77E0C-DCD9-2D41-BC12-A3EE7F4E2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AA1E6B-C33F-A043-9DE3-5989971D9D24}" type="datetimeFigureOut">
              <a:rPr lang="en-US" smtClean="0"/>
              <a:pPr/>
              <a:t>5/2/2023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D9615-B896-0446-B877-87115BC8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2320" y="6356350"/>
            <a:ext cx="54437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02F3-54BE-2A42-B873-04E8D68B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7424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0C5C3C-E60E-144C-9A1A-00AFB7513C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4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7FA1DF7-9615-CB4D-AB85-896A5404D2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37ADB8-773F-E949-8D82-B4F31279B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272257"/>
            <a:ext cx="11561064" cy="8798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A8602-7A29-C34E-AB49-53C624191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1252727"/>
            <a:ext cx="11561064" cy="49670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77E0C-DCD9-2D41-BC12-A3EE7F4E2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AA1E6B-C33F-A043-9DE3-5989971D9D24}" type="datetimeFigureOut">
              <a:rPr lang="en-US" smtClean="0"/>
              <a:pPr/>
              <a:t>5/2/2023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D9615-B896-0446-B877-87115BC8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2320" y="6356350"/>
            <a:ext cx="54437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02F3-54BE-2A42-B873-04E8D68B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7424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0C5C3C-E60E-144C-9A1A-00AFB7513C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5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E653E-637F-5C4B-B80E-F781E134B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52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0D559-239A-D14A-9C9A-1F26F7685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3522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AAD4B-5211-AE41-A8C6-370CB14A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1E6B-C33F-A043-9DE3-5989971D9D2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80CA2-D5B3-D142-8B1E-CC836B518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97818-095C-F54C-8243-1CA901620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5C3C-E60E-144C-9A1A-00AFB751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76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EC234-AFAB-A14A-97F0-174C1BA6D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9DD91-D553-C844-A745-3069D9A4BF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3296" y="1307592"/>
            <a:ext cx="5181600" cy="48419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E0276-73E5-2E41-A889-79D68314B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7296" y="1307592"/>
            <a:ext cx="5181600" cy="48419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4CD74-0EA8-4A40-A8E0-943A7500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1E6B-C33F-A043-9DE3-5989971D9D2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BA44F6-C415-5F4D-8D7C-E5297A38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E593C-8568-0042-A875-BC0BAB9F9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5C3C-E60E-144C-9A1A-00AFB751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5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17F6B-2589-9A4E-9ADB-0DC53C8C6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272257"/>
            <a:ext cx="10515600" cy="8341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C4593-DC6C-F442-9B50-F10370E71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7452" y="12239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DB05F-410A-664D-804D-EDBA87FDA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7452" y="20478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D52DB0-3044-7D40-AB84-BFB8FB71A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9864" y="12239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F7193D-A406-864D-9035-F610A59288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9864" y="20478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C3EEAB-A98E-D149-AC17-CF6669374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1E6B-C33F-A043-9DE3-5989971D9D2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82B451-27EF-244C-9FDC-51D36E89B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9F8414-147B-FE44-B3EA-CA21F61E4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5C3C-E60E-144C-9A1A-00AFB751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31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E3B28-73BE-FF4E-9A5F-03E16BB1E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5BC0AA-19CC-6A42-8D61-0F395083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1E6B-C33F-A043-9DE3-5989971D9D2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B0DE8C-CA9D-C640-81BF-B52A9A06E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72E8B6-6B1E-A345-843C-1BC61CE02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5C3C-E60E-144C-9A1A-00AFB751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6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BFD0F7-AC50-DD46-A678-B7864145C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A1E6B-C33F-A043-9DE3-5989971D9D2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2F5A62-175E-4748-9A16-9CDC1D96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400B5D-3DFE-8C45-9102-A3A0EFBB0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5C3C-E60E-144C-9A1A-00AFB751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1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711BA3D-4F3F-6243-B53D-17EE299562C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D8FFB6-DF08-9D4C-9797-E7601E48F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" y="272257"/>
            <a:ext cx="10920984" cy="879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1ADB4B-1B09-B247-B5F7-E64588374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560" y="1252727"/>
            <a:ext cx="10920984" cy="49670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F18BA-4F98-0041-9D24-3FEBA221A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956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A1E6B-C33F-A043-9DE3-5989971D9D2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9533A-5F16-A741-BD6A-D8B0FD55B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2320" y="6356350"/>
            <a:ext cx="4852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14B7D-EB91-404A-AEE3-E3835CBA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6734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C5C3C-E60E-144C-9A1A-00AFB7513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9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HS4kaIB_5s" TargetMode="Externa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lktofrank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hyperlink" Target="https://www.mind.org.uk/for-young-people/how-to-get-help-and-support/useful-contact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FAD95-FCF2-7642-B00C-783B6F1FC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86587"/>
            <a:ext cx="9144000" cy="1006475"/>
          </a:xfrm>
        </p:spPr>
        <p:txBody>
          <a:bodyPr/>
          <a:lstStyle/>
          <a:p>
            <a:r>
              <a:rPr lang="en-US" dirty="0" smtClean="0"/>
              <a:t>Nitrous Oxide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06A87-FF52-804A-A2A8-DE950057A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85139"/>
            <a:ext cx="9144000" cy="613346"/>
          </a:xfrm>
        </p:spPr>
        <p:txBody>
          <a:bodyPr/>
          <a:lstStyle/>
          <a:p>
            <a:r>
              <a:rPr lang="en-US" dirty="0" smtClean="0"/>
              <a:t>Education Partnership Team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DC61D1-A4B8-FC4B-9213-CFECE0C0381D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397" y="497763"/>
            <a:ext cx="3139207" cy="304503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47139F1-C67E-F669-C621-9A972005D0EB}"/>
              </a:ext>
            </a:extLst>
          </p:cNvPr>
          <p:cNvSpPr/>
          <p:nvPr/>
        </p:nvSpPr>
        <p:spPr>
          <a:xfrm>
            <a:off x="1" y="5745892"/>
            <a:ext cx="12192000" cy="1112108"/>
          </a:xfrm>
          <a:prstGeom prst="rect">
            <a:avLst/>
          </a:prstGeom>
          <a:solidFill>
            <a:schemeClr val="tx2">
              <a:alpha val="5005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0634B7DB-7D19-2C72-853C-E86B646CC8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30" y="5931243"/>
            <a:ext cx="2803859" cy="7120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43DF28-2DA4-EE06-915D-09E3D49B5FD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8519" y="5961103"/>
            <a:ext cx="3352994" cy="59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17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3B9BDD5-5FBA-994B-9A33-1DC33D3C1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086" y="1676303"/>
            <a:ext cx="4737828" cy="241629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D6C66C4-DEF8-AA72-B6D6-6B4473311276}"/>
              </a:ext>
            </a:extLst>
          </p:cNvPr>
          <p:cNvSpPr/>
          <p:nvPr/>
        </p:nvSpPr>
        <p:spPr>
          <a:xfrm>
            <a:off x="1" y="4924096"/>
            <a:ext cx="12192000" cy="1933904"/>
          </a:xfrm>
          <a:prstGeom prst="rect">
            <a:avLst/>
          </a:prstGeom>
          <a:solidFill>
            <a:schemeClr val="tx2">
              <a:alpha val="5005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265AFD1E-2A30-8539-7CE7-5ACE075D31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25" y="5366293"/>
            <a:ext cx="3772536" cy="95799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42E4F30-B704-00AD-A92A-0659DB34C0C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466375"/>
            <a:ext cx="4264560" cy="75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8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EB2ED-0A30-AB42-AD1A-5C6C11A1B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Today’s Session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F92F7-412C-6A48-999F-93C2723A8C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808017"/>
            <a:ext cx="11210544" cy="467590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Build an understanding of Nitrous Oxide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Identify the health impacts of the use of Nitrous Oxide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Identify current legislation in relation to possessing/selling of Nitrous Oxide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071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296" y="0"/>
            <a:ext cx="10747248" cy="2057399"/>
          </a:xfrm>
        </p:spPr>
        <p:txBody>
          <a:bodyPr/>
          <a:lstStyle/>
          <a:p>
            <a:pPr algn="ctr"/>
            <a:r>
              <a:rPr lang="en-GB" dirty="0" smtClean="0"/>
              <a:t>What is Nitrous Oxide?</a:t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295" y="1307593"/>
            <a:ext cx="10475637" cy="562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3295" y="5881254"/>
            <a:ext cx="11008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accent2"/>
                </a:solidFill>
              </a:rPr>
              <a:t>It is </a:t>
            </a:r>
            <a:r>
              <a:rPr lang="en-GB" sz="2400" b="1" dirty="0">
                <a:solidFill>
                  <a:schemeClr val="accent2"/>
                </a:solidFill>
              </a:rPr>
              <a:t>a colourless gas sold in canisters, usually inhaled using a balloon.</a:t>
            </a:r>
          </a:p>
        </p:txBody>
      </p:sp>
      <p:pic>
        <p:nvPicPr>
          <p:cNvPr id="6" name="Picture 5" descr="OIP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382" y="1870364"/>
            <a:ext cx="6608618" cy="311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27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296" y="0"/>
            <a:ext cx="10747248" cy="2057399"/>
          </a:xfrm>
        </p:spPr>
        <p:txBody>
          <a:bodyPr/>
          <a:lstStyle/>
          <a:p>
            <a:pPr algn="ctr"/>
            <a:r>
              <a:rPr lang="en-GB" dirty="0" smtClean="0"/>
              <a:t>What is Nitrous Oxide?</a:t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295" y="1307593"/>
            <a:ext cx="10475637" cy="562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1"/>
          </p:nvPr>
        </p:nvSpPr>
        <p:spPr>
          <a:xfrm>
            <a:off x="463296" y="1870363"/>
            <a:ext cx="10475636" cy="4010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NOZ/NOS                                                          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HIPPY CRACK 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LAUGHING GAS</a:t>
            </a:r>
          </a:p>
          <a:p>
            <a:pPr marL="0" indent="0">
              <a:buNone/>
            </a:pPr>
            <a:endParaRPr lang="en-GB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BALLOONS</a:t>
            </a:r>
            <a:r>
              <a:rPr lang="en-GB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</a:t>
            </a:r>
            <a:r>
              <a:rPr lang="en-GB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</a:t>
            </a:r>
            <a:r>
              <a:rPr lang="en-GB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CHARGERS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</a:t>
            </a:r>
            <a:r>
              <a:rPr lang="en-GB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WHIPPETS </a:t>
            </a:r>
          </a:p>
          <a:p>
            <a:pPr marL="0" indent="0">
              <a:buNone/>
            </a:pPr>
            <a:endParaRPr lang="en-GB" b="1" dirty="0" smtClean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489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03ABF-A6DA-5944-9248-6595569EB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063" y="325058"/>
            <a:ext cx="10643617" cy="879888"/>
          </a:xfrm>
        </p:spPr>
        <p:txBody>
          <a:bodyPr/>
          <a:lstStyle/>
          <a:p>
            <a:pPr algn="ctr"/>
            <a:r>
              <a:rPr lang="en-US" b="1" dirty="0" smtClean="0"/>
              <a:t>Media Reporting </a:t>
            </a:r>
            <a:endParaRPr lang="en-US" b="1" dirty="0"/>
          </a:p>
        </p:txBody>
      </p:sp>
      <p:pic>
        <p:nvPicPr>
          <p:cNvPr id="3" name="AHS4kaIB_5s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151163" y="1476103"/>
            <a:ext cx="5230837" cy="225987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FC03ABF-A6DA-5944-9248-6595569EBB72}"/>
              </a:ext>
            </a:extLst>
          </p:cNvPr>
          <p:cNvSpPr txBox="1">
            <a:spLocks/>
          </p:cNvSpPr>
          <p:nvPr/>
        </p:nvSpPr>
        <p:spPr>
          <a:xfrm>
            <a:off x="117566" y="3840479"/>
            <a:ext cx="11926387" cy="28868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</a:t>
            </a:r>
          </a:p>
          <a:p>
            <a:pPr algn="ctr"/>
            <a:endParaRPr lang="en-US" sz="36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000" b="1" dirty="0" smtClean="0"/>
              <a:t>‘Role of Social Media’ </a:t>
            </a:r>
          </a:p>
          <a:p>
            <a:pPr algn="ctr"/>
            <a:endParaRPr lang="en-US" sz="3000" b="1" dirty="0" smtClean="0"/>
          </a:p>
          <a:p>
            <a:pPr algn="ctr"/>
            <a:r>
              <a:rPr lang="en-US" sz="3000" b="1" dirty="0" smtClean="0"/>
              <a:t>‘Peer Pressure’</a:t>
            </a:r>
          </a:p>
          <a:p>
            <a:pPr algn="ctr"/>
            <a:endParaRPr lang="en-US" sz="3000" b="1" dirty="0" smtClean="0"/>
          </a:p>
          <a:p>
            <a:pPr algn="ctr"/>
            <a:r>
              <a:rPr lang="en-US" sz="3000" b="1" dirty="0" smtClean="0"/>
              <a:t>‘How much knowledge and understanding did the young </a:t>
            </a:r>
            <a:r>
              <a:rPr lang="en-US" sz="3000" b="1" smtClean="0"/>
              <a:t>person have prior </a:t>
            </a:r>
            <a:r>
              <a:rPr lang="en-US" sz="3000" b="1" dirty="0" smtClean="0"/>
              <a:t>to using Nitrous Oxide’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54837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EB2ED-0A30-AB42-AD1A-5C6C11A1B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Activity: The Risk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F92F7-412C-6A48-999F-93C2723A8C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5592" y="1974273"/>
            <a:ext cx="4504390" cy="411479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/>
              <a:t>Consider short and long </a:t>
            </a:r>
            <a:r>
              <a:rPr lang="en-US" sz="2000" b="1" dirty="0"/>
              <a:t>term </a:t>
            </a:r>
            <a:r>
              <a:rPr lang="en-US" sz="2000" b="1" dirty="0" smtClean="0"/>
              <a:t>health impacts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sz="2000" b="1" dirty="0"/>
              <a:t>Consider impact to relationships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sz="2000" b="1" dirty="0"/>
              <a:t>Consider impact to the </a:t>
            </a:r>
          </a:p>
          <a:p>
            <a:pPr marL="0" indent="0" algn="ctr">
              <a:buNone/>
            </a:pPr>
            <a:r>
              <a:rPr lang="en-US" sz="2000" b="1" dirty="0"/>
              <a:t>Environment </a:t>
            </a:r>
          </a:p>
        </p:txBody>
      </p:sp>
      <p:pic>
        <p:nvPicPr>
          <p:cNvPr id="4" name="Picture 3" descr="Postit Memos Notes · Free photo on Pixaba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763" y="2491050"/>
            <a:ext cx="5351537" cy="420476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8DF92F7-412C-6A48-999F-93C2723A8C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26801" y="1461104"/>
            <a:ext cx="5483743" cy="72098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>
                <a:latin typeface="+mj-lt"/>
              </a:rPr>
              <a:t>Using post it notes, can you come up with some of the risks to using Nitrous Oxide? 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728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Legislation: The Law!</a:t>
            </a:r>
          </a:p>
        </p:txBody>
      </p:sp>
      <p:sp>
        <p:nvSpPr>
          <p:cNvPr id="3" name="Rectangle 2"/>
          <p:cNvSpPr/>
          <p:nvPr/>
        </p:nvSpPr>
        <p:spPr>
          <a:xfrm>
            <a:off x="140678" y="1448972"/>
            <a:ext cx="73996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POSSESION: </a:t>
            </a:r>
            <a:r>
              <a:rPr lang="en-GB" b="1" dirty="0"/>
              <a:t>There is currently NO penalty for possession …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413674" y="1448971"/>
            <a:ext cx="3796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 SUPPLY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…….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519545" y="2265218"/>
            <a:ext cx="4488873" cy="396932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sz="2400" dirty="0" smtClean="0"/>
              <a:t>As </a:t>
            </a:r>
            <a:r>
              <a:rPr lang="en-GB" sz="2400" dirty="0"/>
              <a:t>of 2016, </a:t>
            </a:r>
            <a:r>
              <a:rPr lang="en-GB" sz="2400" dirty="0" smtClean="0"/>
              <a:t>Nitrous Oxide </a:t>
            </a:r>
            <a:r>
              <a:rPr lang="en-GB" sz="2400" dirty="0"/>
              <a:t>is covered by the Psychoactive Substances Act and is illegal to supply for its psychoactive effect.</a:t>
            </a:r>
          </a:p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6442363" y="2265218"/>
            <a:ext cx="4384963" cy="3969327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Supply </a:t>
            </a:r>
            <a:r>
              <a:rPr lang="en-GB" sz="2400" dirty="0"/>
              <a:t>and production can get you up to </a:t>
            </a:r>
            <a:r>
              <a:rPr lang="en-GB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years </a:t>
            </a:r>
            <a:r>
              <a:rPr lang="en-GB" sz="2400" dirty="0"/>
              <a:t>in prison, an unlimited fine or both</a:t>
            </a:r>
          </a:p>
        </p:txBody>
      </p:sp>
    </p:spTree>
    <p:extLst>
      <p:ext uri="{BB962C8B-B14F-4D97-AF65-F5344CB8AC3E}">
        <p14:creationId xmlns:p14="http://schemas.microsoft.com/office/powerpoint/2010/main" val="82152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4A647-392A-5D40-B69D-AE627CB61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Reporting &amp; Support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726DD-34E9-4B44-82D4-811F15D47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901337"/>
            <a:ext cx="11561064" cy="565621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If you have a concern your own or another persons safety, please approach a member of staff or to the Safeguarding Team in your School or College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In addition to your GP, there are may helpful websites that offer support for Physical &amp; Mental Health such as: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Help </a:t>
            </a:r>
            <a:r>
              <a:rPr lang="en-US" sz="2400" dirty="0"/>
              <a:t>&amp; Advice - FRANK - </a:t>
            </a:r>
            <a:r>
              <a:rPr lang="en-GB" sz="2400" dirty="0">
                <a:hlinkClick r:id="rId3"/>
              </a:rPr>
              <a:t>Honest information about drugs | FRANK (talktofrank.com</a:t>
            </a:r>
            <a:r>
              <a:rPr lang="en-GB" sz="2400" dirty="0" smtClean="0">
                <a:hlinkClick r:id="rId3"/>
              </a:rPr>
              <a:t>)</a:t>
            </a:r>
            <a:endParaRPr lang="en-GB" sz="2400" dirty="0" smtClean="0"/>
          </a:p>
          <a:p>
            <a:pPr marL="0" indent="0" algn="ctr">
              <a:buNone/>
            </a:pPr>
            <a:r>
              <a:rPr lang="en-US" sz="2400" dirty="0" smtClean="0"/>
              <a:t>MIND  </a:t>
            </a:r>
            <a:r>
              <a:rPr lang="en-GB" sz="2400" dirty="0" smtClean="0">
                <a:hlinkClick r:id="rId4"/>
              </a:rPr>
              <a:t>Useful </a:t>
            </a:r>
            <a:r>
              <a:rPr lang="en-GB" sz="2400" dirty="0">
                <a:hlinkClick r:id="rId4"/>
              </a:rPr>
              <a:t>contacts - 11-18 year old's mental health </a:t>
            </a:r>
            <a:r>
              <a:rPr lang="en-GB" sz="2400" dirty="0" smtClean="0">
                <a:hlinkClick r:id="rId4"/>
              </a:rPr>
              <a:t>– Mind</a:t>
            </a:r>
            <a:endParaRPr lang="en-GB" sz="2400" dirty="0" smtClean="0"/>
          </a:p>
          <a:p>
            <a:pPr marL="0" indent="0" algn="ctr">
              <a:buNone/>
            </a:pPr>
            <a:r>
              <a:rPr lang="en-US" sz="2400" dirty="0"/>
              <a:t>If you witness an incident of Nitrous Oxide use, and there is immediate risk of danger or risk to public safety (e.g. the event is escalating) </a:t>
            </a:r>
            <a:r>
              <a:rPr lang="en-US" sz="2400" b="1" dirty="0"/>
              <a:t>Call 999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Non emergency report via </a:t>
            </a:r>
            <a:r>
              <a:rPr lang="en-US" sz="2400" b="1" dirty="0"/>
              <a:t>101 </a:t>
            </a:r>
            <a:r>
              <a:rPr lang="en-US" sz="2400" dirty="0"/>
              <a:t>(e.g. information about an event that is not in progress)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6C67E003-E06E-9549-BB98-0020670A04DC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609" y="207300"/>
            <a:ext cx="924635" cy="89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7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ller: Preguntas fantásticas y dónde encontrarlas - Formación Continua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510" y="1744394"/>
            <a:ext cx="9146980" cy="455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9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afe4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B3D918"/>
      </a:accent1>
      <a:accent2>
        <a:srgbClr val="24C7ED"/>
      </a:accent2>
      <a:accent3>
        <a:srgbClr val="FF5369"/>
      </a:accent3>
      <a:accent4>
        <a:srgbClr val="FFC000"/>
      </a:accent4>
      <a:accent5>
        <a:srgbClr val="00D5C5"/>
      </a:accent5>
      <a:accent6>
        <a:srgbClr val="ED8BBD"/>
      </a:accent6>
      <a:hlink>
        <a:srgbClr val="0040FF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fe4me slide deck" id="{49174F40-B1BD-0E45-BE64-CDCA501AEAD1}" vid="{B43151EE-2AEA-B84C-ACE7-00A525EABD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aec7877-cdf5-4ece-ad44-b73ebfc4251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C0EF106E15E4FAA59819B5B4C7C13" ma:contentTypeVersion="15" ma:contentTypeDescription="Create a new document." ma:contentTypeScope="" ma:versionID="be2f325076674aba7059e0f26293d2d6">
  <xsd:schema xmlns:xsd="http://www.w3.org/2001/XMLSchema" xmlns:xs="http://www.w3.org/2001/XMLSchema" xmlns:p="http://schemas.microsoft.com/office/2006/metadata/properties" xmlns:ns3="7aec7877-cdf5-4ece-ad44-b73ebfc42515" xmlns:ns4="22cd2cd9-83c2-4287-906c-db9900424c21" targetNamespace="http://schemas.microsoft.com/office/2006/metadata/properties" ma:root="true" ma:fieldsID="70b95ba3d6871db9dad680f9fcdbbfe7" ns3:_="" ns4:_="">
    <xsd:import namespace="7aec7877-cdf5-4ece-ad44-b73ebfc42515"/>
    <xsd:import namespace="22cd2cd9-83c2-4287-906c-db9900424c2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OCR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c7877-cdf5-4ece-ad44-b73ebfc42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cd2cd9-83c2-4287-906c-db9900424c2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16E5E9-0C93-4E59-B634-5C19368D3F3C}">
  <ds:schemaRefs>
    <ds:schemaRef ds:uri="http://purl.org/dc/terms/"/>
    <ds:schemaRef ds:uri="http://schemas.microsoft.com/office/infopath/2007/PartnerControls"/>
    <ds:schemaRef ds:uri="22cd2cd9-83c2-4287-906c-db9900424c21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7aec7877-cdf5-4ece-ad44-b73ebfc4251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DC2B022-330C-4395-87F2-EEB8D2C9CD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D04EA4-9ABF-4ACA-8836-A17B6E7C9E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ec7877-cdf5-4ece-ad44-b73ebfc42515"/>
    <ds:schemaRef ds:uri="22cd2cd9-83c2-4287-906c-db9900424c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Safe4me slide deck1</Template>
  <TotalTime>322</TotalTime>
  <Words>626</Words>
  <Application>Microsoft Office PowerPoint</Application>
  <PresentationFormat>Widescreen</PresentationFormat>
  <Paragraphs>139</Paragraphs>
  <Slides>10</Slides>
  <Notes>9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Nitrous Oxide </vt:lpstr>
      <vt:lpstr>Today’s Session</vt:lpstr>
      <vt:lpstr>What is Nitrous Oxide?  </vt:lpstr>
      <vt:lpstr>What is Nitrous Oxide?  </vt:lpstr>
      <vt:lpstr>Media Reporting </vt:lpstr>
      <vt:lpstr>Activity: The Risk</vt:lpstr>
      <vt:lpstr>Legislation: The Law!</vt:lpstr>
      <vt:lpstr>Reporting &amp; Support </vt:lpstr>
      <vt:lpstr>PowerPoint Presentation</vt:lpstr>
      <vt:lpstr>PowerPoint Presentation</vt:lpstr>
    </vt:vector>
  </TitlesOfParts>
  <Company>SERIP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Graham (17777)</dc:creator>
  <cp:lastModifiedBy>Davies, Liam (3498)</cp:lastModifiedBy>
  <cp:revision>48</cp:revision>
  <dcterms:created xsi:type="dcterms:W3CDTF">2023-03-14T13:30:13Z</dcterms:created>
  <dcterms:modified xsi:type="dcterms:W3CDTF">2023-05-02T08:50:14Z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0x01010045BC0EF106E15E4FAA59819B5B4C7C13</vt:lpwstr>
  </property>
</Properties>
</file>