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310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312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1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2"/>
    <p:restoredTop sz="80941" autoAdjust="0"/>
  </p:normalViewPr>
  <p:slideViewPr>
    <p:cSldViewPr snapToGrid="0" snapToObjects="1">
      <p:cViewPr varScale="1">
        <p:scale>
          <a:sx n="88" d="100"/>
          <a:sy n="88" d="100"/>
        </p:scale>
        <p:origin x="111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A1032-0A2D-AB44-9542-AFA0B596AF92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1AB1B-D289-8047-A370-A5E6A82AE8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5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 dirty="0"/>
              <a:t>Let’s start!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b="1" i="0" dirty="0"/>
              <a:t>Notes/Talking Points: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It's really important that you think about what you can do or say if you ever find yourselves in a NOT OK situation.</a:t>
            </a:r>
          </a:p>
          <a:p>
            <a:endParaRPr lang="en-US" sz="1000" dirty="0"/>
          </a:p>
          <a:p>
            <a:pPr algn="l" defTabSz="609600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1000" dirty="0"/>
              <a:t>Here are some basic responses:</a:t>
            </a:r>
          </a:p>
          <a:p>
            <a:pPr algn="l" defTabSz="60960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lang="en-GB" sz="1000" dirty="0"/>
          </a:p>
          <a:p>
            <a:pPr marL="285750" indent="-285750" algn="l" defTabSz="609600">
              <a:buFont typeface="Arial" panose="020B0604020202020204" pitchFamily="34" charset="0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1000" dirty="0"/>
              <a:t>A firm, verbal response (NB different situations will require different verbal responses. The set of scenarios that follow provide lots of ideas about how children can disengage from a conversation.)</a:t>
            </a:r>
          </a:p>
          <a:p>
            <a:pPr marL="285750" indent="-285750" algn="l" defTabSz="609600">
              <a:buFont typeface="Arial" panose="020B0604020202020204" pitchFamily="34" charset="0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1000" dirty="0"/>
              <a:t>Attract attention if you need to – shout, call for help or make a loud noise</a:t>
            </a:r>
          </a:p>
          <a:p>
            <a:pPr marL="285750" indent="-285750" algn="l" defTabSz="609600">
              <a:buFont typeface="Arial" panose="020B0604020202020204" pitchFamily="34" charset="0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1000" dirty="0"/>
              <a:t>If in direct danger – run away</a:t>
            </a:r>
          </a:p>
          <a:p>
            <a:pPr marL="285750" indent="-285750" algn="l" defTabSz="609600">
              <a:buFont typeface="Arial" panose="020B0604020202020204" pitchFamily="34" charset="0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1000" dirty="0"/>
              <a:t>If invited by a friend but it hasn't been arranged – ask your parent/carer first</a:t>
            </a:r>
          </a:p>
          <a:p>
            <a:pPr marL="285750" indent="-285750" algn="l" defTabSz="609600">
              <a:buFont typeface="Arial" panose="020B0604020202020204" pitchFamily="34" charset="0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1000" dirty="0"/>
              <a:t>If something worrying ever happens then report it to a trusted adult - never feel silly, ashamed or embarrassed as being in a NOT OK or an unsafe situation is NEVER your fault</a:t>
            </a:r>
          </a:p>
          <a:p>
            <a:pPr algn="l" defTabSz="60960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lang="en-GB" sz="1000" dirty="0"/>
          </a:p>
          <a:p>
            <a:pPr algn="l" defTabSz="609600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1000" dirty="0"/>
              <a:t>Go through with the children what is meant by a ‘trusted adult’ -  get them to give you examples of who they might be.</a:t>
            </a:r>
          </a:p>
          <a:p>
            <a:pPr algn="l" defTabSz="60960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lang="en-GB" sz="1000" dirty="0"/>
          </a:p>
          <a:p>
            <a:pPr algn="l" defTabSz="609600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1000" dirty="0"/>
              <a:t>Flight not fight - children often bring up (or act out) fighting as a response. It's important to point out that this is very much the last resort, and they should try using the other methods to disengage or get away before a situation gets to this point.</a:t>
            </a:r>
          </a:p>
          <a:p>
            <a:pPr algn="l" defTabSz="60960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lang="en-GB" sz="1000" dirty="0"/>
          </a:p>
          <a:p>
            <a:pPr algn="l" defTabSz="609600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1000" dirty="0"/>
              <a:t>Let’s move onto the next scenario…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Harry and Chloe are going to the shops by themselves to buy some bread and milk for their Mum.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On the path the children pass their </a:t>
            </a:r>
            <a:r>
              <a:rPr lang="en-US" sz="1000" dirty="0" err="1"/>
              <a:t>neighbour</a:t>
            </a:r>
            <a:r>
              <a:rPr lang="en-US" sz="1000" dirty="0"/>
              <a:t> who’s putting his bins out. He asks them where they’re going.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THINK/TALK WITH PARTNER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WALK TO EMOJI…GO!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SWITCH IF YOU WANT…GO!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DISCUSS CHILDREN’S CHOICES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ANSWER: OK</a:t>
            </a:r>
          </a:p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He’s not asking them to go anywhere. He is having a </a:t>
            </a:r>
            <a:r>
              <a:rPr lang="en-US" sz="1000" dirty="0" err="1"/>
              <a:t>neighbourly</a:t>
            </a:r>
            <a:r>
              <a:rPr lang="en-US" sz="1000" dirty="0"/>
              <a:t> conversation with them in the presence of their Mum.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12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Mo is playing a game on his Xbox connected to the TV.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He’s playing and exchanging messages with his best friend Sam: “What U doing this afternoon?”, “Nothing much, U?”, “Jamie’s coming over. We’re going to the park around 4, U coming?” 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THINK/TALK WITH PARTNER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WALK TO EMOJI…GO!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SWITCH IF YOU WANT…GO!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DISCUSS CHILDREN’S CHOICES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ANSWER: NOT OK</a:t>
            </a:r>
          </a:p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Although Mo knows it’s Sam, it hasn’t been agreed in advance by his parents.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WHAT TO DO AND SAY, WHEN IT’S NOT OK</a:t>
            </a:r>
          </a:p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DISCUSS CHILDREN’S RESPONSES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Response: Whilst this is not an unsafe situation you should always check with your parents/</a:t>
            </a:r>
            <a:r>
              <a:rPr lang="en-US" sz="1000" dirty="0" err="1"/>
              <a:t>carer</a:t>
            </a:r>
            <a:r>
              <a:rPr lang="en-US" sz="1000" dirty="0"/>
              <a:t> before going somewhere, even if to meet trusted friends.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Jo and Lily are waiting for their Mums who’ve gone into a shoe shop. Two boys approach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One boy asks: “Hey, why don’t you come with us to the arcade?” One girl says to the other: “Let’s go, they’ll be ages yet.” They </a:t>
            </a:r>
            <a:r>
              <a:rPr lang="en-US" sz="1000" dirty="0" err="1"/>
              <a:t>recognise</a:t>
            </a:r>
            <a:r>
              <a:rPr lang="en-US" sz="1000" dirty="0"/>
              <a:t> the boys but don’t know them well.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THINK/TALK WITH PARTNER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WALK TO EMOJI…GO!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SWITCH IF YOU WANT…GO!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DISCUSS CHILDREN’S CHOICES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429" b="1" dirty="0"/>
              <a:t>Notes/Talking Points: 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429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429" dirty="0"/>
              <a:t>As you get older you will gradually be allowed to go to more places on your own or with friends, without an adult.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429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429" dirty="0"/>
              <a:t>For example: the swimming pool, the skate park, or just walking to and from school.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429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429" dirty="0"/>
              <a:t>This means you’ll be becoming more independent…Hooray! </a:t>
            </a:r>
          </a:p>
          <a:p>
            <a:endParaRPr lang="en-US" sz="1429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429" dirty="0"/>
              <a:t>Get the children to call out other places they might go without an adult. (Prompt: shopping </a:t>
            </a:r>
            <a:r>
              <a:rPr lang="en-US" sz="1429" dirty="0" err="1"/>
              <a:t>centres</a:t>
            </a:r>
            <a:r>
              <a:rPr lang="en-US" sz="1429" dirty="0"/>
              <a:t>, the cinema, the park and leisure </a:t>
            </a:r>
            <a:r>
              <a:rPr lang="en-US" sz="1429" dirty="0" err="1"/>
              <a:t>centres</a:t>
            </a:r>
            <a:r>
              <a:rPr lang="en-US" sz="1429" dirty="0"/>
              <a:t>.)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429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429" dirty="0"/>
              <a:t>And, by the time you go off to secondary school you may even have taken bus, train or tube journeys by yourselves.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429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429" dirty="0"/>
              <a:t>Where’s the one other place you already spend </a:t>
            </a:r>
            <a:r>
              <a:rPr lang="en-US" sz="1429" dirty="0" err="1"/>
              <a:t>time?..some</a:t>
            </a:r>
            <a:r>
              <a:rPr lang="en-US" sz="1429" dirty="0"/>
              <a:t> probably too much time!... ONLINE.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429" dirty="0"/>
              <a:t>On social media, apps, websites and computer games.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429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429" dirty="0"/>
              <a:t>All of these outdoor and online places have rules, don’t they?  What are some of the rules?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429" dirty="0"/>
          </a:p>
          <a:p>
            <a:pPr marL="266700" indent="-266700"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429" dirty="0">
                <a:ea typeface="Symbol"/>
                <a:cs typeface="Symbol"/>
                <a:sym typeface="Symbol"/>
              </a:rPr>
              <a:t>·	</a:t>
            </a:r>
            <a:r>
              <a:rPr lang="en-US" sz="1429" dirty="0"/>
              <a:t>Outside: 	No littering, road safety rules, no cycling</a:t>
            </a:r>
          </a:p>
          <a:p>
            <a:pPr marL="266700" indent="-266700"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429" dirty="0">
                <a:ea typeface="Symbol"/>
                <a:cs typeface="Symbol"/>
                <a:sym typeface="Symbol"/>
              </a:rPr>
              <a:t>·	</a:t>
            </a:r>
            <a:r>
              <a:rPr lang="en-US" sz="1429" dirty="0"/>
              <a:t>Transport: 	No feet on seats, no hot food, buy a ticket</a:t>
            </a:r>
          </a:p>
          <a:p>
            <a:pPr marL="266700" indent="-266700"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429" dirty="0">
                <a:ea typeface="Symbol"/>
                <a:cs typeface="Symbol"/>
                <a:sym typeface="Symbol"/>
              </a:rPr>
              <a:t>·	</a:t>
            </a:r>
            <a:r>
              <a:rPr lang="en-US" sz="1429" dirty="0"/>
              <a:t>Inside: 	No smoking, no skateboarding</a:t>
            </a:r>
          </a:p>
          <a:p>
            <a:pPr marL="266700" indent="-266700"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429" dirty="0">
                <a:ea typeface="Symbol"/>
                <a:cs typeface="Symbol"/>
                <a:sym typeface="Symbol"/>
              </a:rPr>
              <a:t>·	</a:t>
            </a:r>
            <a:r>
              <a:rPr lang="en-US" sz="1429" dirty="0"/>
              <a:t>Online: 	Don’t share personal info, don’t buy things without permission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429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429" dirty="0"/>
              <a:t>But, there’s one very important rule you must learn so you can safely enjoy your independence in all of these places.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ANSWER: NOT OK</a:t>
            </a:r>
          </a:p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They don’t know the boys well and they’ve asked them to go with them when it hasn’t been agreed in advance.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WHAT TO DO AND SAY, WHEN IT’S NOT OK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DISCUSS CHILDREN’S RESPONSES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Response: Stay where they are and just say: “No” or go into the shop and meet back up with their parents. Opportunity to open up the discussion around peer pressure.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Vanessa is in her bedroom messaging her best friend, Chrystal, on social media.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Chrystal sends Vanessa a link to a site where owners post photos of their pets, and encourages her to share pictures of her own dog.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THINK/TALK WITH PARTNER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WALK TO EMOJI…GO!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SWITCH IF YOU WANT…GO!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DISCUSS CHILDREN’S CHOICES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ANSWER: OK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Vanessa is not being asked to go anywhere.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Need to remind children not to share personal information without asking a trusted adult first.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 defTabSz="609600">
              <a:defRPr sz="1400" i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b="1" i="0" dirty="0"/>
              <a:t>Notes/Talking Points:</a:t>
            </a:r>
          </a:p>
          <a:p>
            <a:pPr algn="l" defTabSz="609600">
              <a:defRPr sz="1400" i="1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 i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If you are finishing the session here then use this slide to recap what you’ve learnt. But, if you are continuing with more scenarios then skip this slide for now.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Who can remember the rule?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If anyone asks you to go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Even someone that you know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If it hasn’t been agreed, remember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CLEVER NEVER GOES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What does OK and NOT OK mean?</a:t>
            </a:r>
          </a:p>
          <a:p>
            <a:pPr marL="229523" indent="-229523" algn="l" defTabSz="609600">
              <a:buSzPct val="100000"/>
              <a:buFont typeface="Symbol"/>
              <a:buChar char="·"/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OK! - no one has asked you to break the CLEVER NEVER GOES rule</a:t>
            </a:r>
          </a:p>
          <a:p>
            <a:pPr marL="229523" indent="-229523" algn="l" defTabSz="609600">
              <a:buSzPct val="100000"/>
              <a:buFont typeface="Symbol"/>
              <a:buChar char="·"/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NOT OK! – someone (anyone) has asked you to break the rule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If you want to go and meet someone get permission from your parent/guardian first AND speak to them if you have any worries or questions.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If something has happened to you – outside or online – report it to a trusted adult.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Disengaging strategies – what to do and say when it’s NOT OK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Always remember: if something doesn’t feel right or if someone hurts you or makes you feel upset, </a:t>
            </a:r>
            <a:r>
              <a:rPr lang="en-US" sz="1000" b="1" dirty="0"/>
              <a:t>IT’S NOT YOUR FAULT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It’s after school, children are leaving through the gates, with lots of teachers, pupils and parents around.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One schoolgirl is approached by two others of the same age. One girl says: “Hey Mia, we’re going to Zoe’s house, you coming?”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Mia is friends with Zoe and Katie, but hasn’t arranged with her parents to go back to Zoe’s today.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THINK/TALK WITH PARTNER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WALK TO EMOJI…GO!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SWITCH IF YOU WANT…GO!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DISCUSS CHILDREN’S CHOICES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ANSWER: NOT OK</a:t>
            </a:r>
          </a:p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Even though Mia knows the girls well, it hasn’t been agreed in advance by her parents.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WHAT TO DO AND SAY, WHEN IT’S NOT OK</a:t>
            </a:r>
          </a:p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DISCUSS CHILDREN’S RESPONSES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Response: Whilst this is not an unsafe situation, Mia should still tell them that she needs to ask her parents first - she could phone them up or perhaps go home first to check.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b="1" i="0" dirty="0"/>
              <a:t>Notes/Talking Points: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The </a:t>
            </a:r>
            <a:r>
              <a:rPr lang="en-US" sz="1000" b="1" dirty="0"/>
              <a:t>Clever Never Goes</a:t>
            </a:r>
            <a:r>
              <a:rPr lang="en-US" sz="1000" dirty="0"/>
              <a:t> rule: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If anyone asks you to go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Even someone that you know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If it hasn’t been agreed, remember: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CLEVER NEVER GOES</a:t>
            </a:r>
          </a:p>
          <a:p>
            <a:endParaRPr lang="en-US" sz="1000" dirty="0"/>
          </a:p>
          <a:p>
            <a:pPr marL="266700" indent="-266700"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Whether you’re out and about or playing online the same rule applies.</a:t>
            </a:r>
          </a:p>
          <a:p>
            <a:pPr marL="266700" indent="-266700"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>
                <a:ea typeface="Symbol"/>
                <a:cs typeface="Symbol"/>
                <a:sym typeface="Symbol"/>
              </a:rPr>
              <a:t>·	</a:t>
            </a:r>
            <a:r>
              <a:rPr lang="en-US" sz="1000" dirty="0"/>
              <a:t>Ask the children what they think this rule means</a:t>
            </a:r>
          </a:p>
          <a:p>
            <a:pPr marL="266700" indent="-266700"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>
                <a:ea typeface="Symbol"/>
                <a:cs typeface="Symbol"/>
                <a:sym typeface="Symbol"/>
              </a:rPr>
              <a:t>·	</a:t>
            </a:r>
            <a:r>
              <a:rPr lang="en-US" sz="1000" dirty="0"/>
              <a:t>What does ‘hasn’t been agreed’ mean?</a:t>
            </a:r>
          </a:p>
          <a:p>
            <a:pPr marL="266700" indent="-266700"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>
                <a:ea typeface="Symbol"/>
                <a:cs typeface="Symbol"/>
                <a:sym typeface="Symbol"/>
              </a:rPr>
              <a:t>·	</a:t>
            </a:r>
            <a:r>
              <a:rPr lang="en-US" sz="1000" dirty="0"/>
              <a:t>Can they give examples of when someone/anyone might ask them to go somewhere with them?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Look out for discussion about ‘strangers’ (likely to be mentioned by children). Ask if they think all strangers are dangerous (and answer that most people will help children).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This rule isn’t just about strangers. It’s about not going with anyone when it hasn’t been agreed in advance. Who could that be? (Prompt: </a:t>
            </a:r>
            <a:r>
              <a:rPr lang="en-US" sz="1000" dirty="0" err="1"/>
              <a:t>neighbour</a:t>
            </a:r>
            <a:r>
              <a:rPr lang="en-US" sz="1000" dirty="0"/>
              <a:t>, family friend, school friend etc.)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A boy is walking along a busy street and a car approaches.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A man in the car leans out of the window and asks: “Do you know where Portland Street is please?” Nathan doesn’t know this man in the car. 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THINK/TALK WITH PARTNER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WALK TO EMOJI…GO!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SWITCH IF YOU WANT…GO!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DISCUSS CHILDREN’S CHOICES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ANSWER: OK</a:t>
            </a:r>
          </a:p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He’s not asked the boy to go with him. 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BUT, advice is to be cautious - don’t get too close to the car or engage in an ongoing conversation, make sure there are other people around who could help if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Alexis is in her room on social media. Alexis has posted a video of herself singing online.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Alexis receives a message from one young guy who really likes her singing. 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reads: “That’s amazing. Great voice. Do you want to meet up and we can record you properly?” 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THINK/TALK WITH PARTNER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WALK TO EMOJI…GO!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SWITCH IF YOU WANT…GO!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DISCUSS CHILDREN’S CHOICES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ANSWER: NOT OK</a:t>
            </a:r>
          </a:p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Someone she doesn’t know (or even spoken to before) has asked her to meet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WHAT TO DO AND SAY, WHEN IT’S NOT OK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DISCUSS CHILDREN’S RESPONSES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Response: The same CLEVER NEVER GOES rule applies online as it does outside. Never go with anyone you don’t know and report it to a trusted adult.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Opportunity to discuss online safety.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A man and woman are talking to a girl on a bus. The girl says: “Hello </a:t>
            </a:r>
            <a:r>
              <a:rPr lang="en-US" sz="1000" dirty="0" err="1"/>
              <a:t>Mrs</a:t>
            </a:r>
            <a:r>
              <a:rPr lang="en-US" sz="1000" dirty="0"/>
              <a:t> Mitchell”.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The woman replies: “Hi Aisha, we haven’t seen you in ages. Sarah would love to catch up with you.”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Aisha has bumped into </a:t>
            </a:r>
            <a:r>
              <a:rPr lang="en-US" sz="1000" dirty="0" err="1"/>
              <a:t>Mr</a:t>
            </a:r>
            <a:r>
              <a:rPr lang="en-US" sz="1000" dirty="0"/>
              <a:t> &amp; </a:t>
            </a:r>
            <a:r>
              <a:rPr lang="en-US" sz="1000" dirty="0" err="1"/>
              <a:t>Mrs</a:t>
            </a:r>
            <a:r>
              <a:rPr lang="en-US" sz="1000" dirty="0"/>
              <a:t> Mitchell on the bus home from school. She used to go to school with their daughter Sarah.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The woman asks: “Why don’t you come home with us? I’ll call your Mum and she can pick you up later.”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THINK/TALK WITH PARTNER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WALK TO EMOJI…GO!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SWITCH IF YOU WANT…GO!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DISCUSS CHILDREN’S CHOICES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ANSWER: NOT OK</a:t>
            </a:r>
          </a:p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Although the man and woman are known to the girl they asked her to go with them when a play date hasn’t been arranged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523745"/>
          </a:xfrm>
        </p:spPr>
        <p:txBody>
          <a:bodyPr>
            <a:noAutofit/>
          </a:bodyPr>
          <a:lstStyle/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b="1" i="0" dirty="0"/>
              <a:t>Notes/Talking Points: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In this lesson we talk about OK and NOT OK situations, and we use our little </a:t>
            </a:r>
            <a:r>
              <a:rPr lang="en-US" sz="1000" dirty="0" err="1"/>
              <a:t>emoji</a:t>
            </a:r>
            <a:r>
              <a:rPr lang="en-US" sz="1000" dirty="0"/>
              <a:t> guys to show which is which.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Most of the time – when you’re outside or online – the situation is OK; no-one asks you to go anywhere with them. We show this as a green </a:t>
            </a:r>
            <a:r>
              <a:rPr lang="en-US" sz="1000" dirty="0" err="1"/>
              <a:t>emoji</a:t>
            </a:r>
            <a:r>
              <a:rPr lang="en-US" sz="1000" dirty="0"/>
              <a:t>.</a:t>
            </a:r>
          </a:p>
          <a:p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1000" dirty="0"/>
              <a:t>Later on, when we go through some scenarios you’ll be asked if a situation is OK or NOT OK and you’ll need to think about it – here we use a yellow </a:t>
            </a:r>
            <a:r>
              <a:rPr lang="en-GB" sz="1000" dirty="0" err="1"/>
              <a:t>emoji</a:t>
            </a:r>
            <a:r>
              <a:rPr lang="en-GB" sz="1000" dirty="0"/>
              <a:t>. 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GB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1000" dirty="0"/>
              <a:t>But, if anyone tries to get you to break the Clever Never Goes rule, this situation is NOT OK. And we show a red </a:t>
            </a:r>
            <a:r>
              <a:rPr lang="en-GB" sz="1000" dirty="0" err="1"/>
              <a:t>emoji</a:t>
            </a:r>
            <a:r>
              <a:rPr lang="en-GB" sz="1000" dirty="0"/>
              <a:t>.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GB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1000" dirty="0"/>
              <a:t>Remember the rule? If anyone asks you to go – even someone you know – if it hasn’t been agreed with a parent or carer first, then it’s NOT OK. And…</a:t>
            </a:r>
            <a:r>
              <a:rPr lang="en-GB" sz="1000" b="1" dirty="0"/>
              <a:t>Clever Never Goes!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GB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1000" dirty="0"/>
              <a:t>Ask the children if they can think of a reason why it’s NOT OK to go with someone even that they know (when it hasn’t been agreed beforehand). Prompts:</a:t>
            </a:r>
          </a:p>
          <a:p>
            <a:pPr marL="285750" indent="-285750" algn="l" defTabSz="609600">
              <a:buFont typeface="Arial" panose="020B0604020202020204" pitchFamily="34" charset="0"/>
              <a:buChar char="•"/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1000" dirty="0"/>
              <a:t>It could be unsafe – they might want to harm you</a:t>
            </a:r>
          </a:p>
          <a:p>
            <a:pPr marL="285750" indent="-285750" algn="l" defTabSz="609600">
              <a:buFont typeface="Arial" panose="020B0604020202020204" pitchFamily="34" charset="0"/>
              <a:buChar char="•"/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1000" dirty="0"/>
              <a:t>Your parents/carers will want to know where you are – they’ll worry if you go somewhere without telling them. </a:t>
            </a:r>
          </a:p>
          <a:p>
            <a:pPr marL="285750" indent="-285750"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1000" dirty="0"/>
              <a:t>	(For example, you’re walking home with your best friend when they suddenly invite you home to see their new cat. </a:t>
            </a:r>
          </a:p>
          <a:p>
            <a:pPr marL="285750" indent="-285750"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1000" dirty="0"/>
              <a:t>	It’s not unsafe but you should always agree it with your parents/cares first.) </a:t>
            </a:r>
          </a:p>
          <a:p>
            <a:pPr marL="285750" indent="-285750"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GB" sz="1000" dirty="0"/>
          </a:p>
          <a:p>
            <a:pPr marL="285750" indent="-285750"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1000" dirty="0"/>
              <a:t>Right, let’s put what we’ve learnt into practise…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WHAT TO DO AND SAY, WHEN IT’S NOT OK</a:t>
            </a:r>
          </a:p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DISCUSS CHILDREN’S RESPONSES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Response: Aisha should call her parents and check first - if she has a phone - or politely decline and arrange another time to visit. 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Opportunity to revisit disengaging strategy, based on knowing people.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A girl and a boy are patting a dog in a park when its owner approaches.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The boy asks: “What’s his name?” The girl says: “He’s so cute”. The man replies: “He’s called Terry. Would you like to throw a ball for him?” Noel and Jessica don’t know this man.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 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THINK/TALK WITH PARTNER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WALK TO EMOJI…GO!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SWITCH IF YOU WANT…GO!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DISCUSS CHILDREN’S CHOICES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ANSWER: OK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He’s not asking them to go with him.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BUT, advice is to stay alert in case he does ask you to go with him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Jayden, is walking along a street full of shops and people when a car approaches.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A woman gets out of the car and tells him: “You need to come with me. Your Dad sent me to pick you up and take you home.” Jayden doesn’t </a:t>
            </a:r>
            <a:r>
              <a:rPr lang="en-US" sz="1000" dirty="0" err="1"/>
              <a:t>recognise</a:t>
            </a:r>
            <a:r>
              <a:rPr lang="en-US" sz="1000" dirty="0"/>
              <a:t> this woman.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 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THINK/TALK WITH PARTNER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WALK TO EMOJI…GO!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SWITCH IF YOU WANT…GO!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DISCUSS CHILDREN’S CHOICES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ANSWER: NOT OK</a:t>
            </a:r>
          </a:p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A person unknown to the boy, came towards him and asked him to go somewhere.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WHAT TO DO AND SAY, WHEN IT’S NOT OK</a:t>
            </a:r>
          </a:p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DISCUSS CHILDREN’S RESPONSES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Response: Move away quickly and firmly say: “No.” And report the incident to a trusted adult. 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Open up discussion about what else he could do, e.g. if he has a phone and it’s safe he could call his Dad. Or, go into a shop and ask for help.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Amelia is on</a:t>
            </a:r>
            <a:r>
              <a:rPr lang="en-US" sz="1000" baseline="0" dirty="0"/>
              <a:t> a live video meeting for her school work. Lots of her friends are also on the meeting, learning about the Roman Empire.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Amelia</a:t>
            </a:r>
            <a:r>
              <a:rPr lang="en-US" sz="1000" baseline="0" dirty="0"/>
              <a:t> receives a message from her school friend Harrison which says, “Hi Amelia can you send me the link to the YouTube video you found which explains this please?”</a:t>
            </a: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THINK/TALK WITH PARTNER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WALK TO EMOJI…GO!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SWITCH IF YOU WANT…GO!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DISCUSS CHILDREN’S CHOICES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>
            <a:normAutofit fontScale="25000" lnSpcReduction="20000"/>
          </a:bodyPr>
          <a:lstStyle/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000" dirty="0"/>
              <a:t>The aim of the game is to get you to </a:t>
            </a:r>
            <a:r>
              <a:rPr lang="en-US" sz="4000" dirty="0" err="1"/>
              <a:t>recognise</a:t>
            </a:r>
            <a:r>
              <a:rPr lang="en-US" sz="4000" dirty="0"/>
              <a:t> when anyone is asking you to go somewhere, and whether you can determine if a situation is OK or NOT OK – and what you can do.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4000" i="1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000" i="1" dirty="0"/>
              <a:t>First, print out a set of </a:t>
            </a:r>
            <a:r>
              <a:rPr lang="en-US" sz="4000" i="1" dirty="0" err="1"/>
              <a:t>emojis</a:t>
            </a:r>
            <a:r>
              <a:rPr lang="en-US" sz="4000" i="1" dirty="0"/>
              <a:t> (found on pages 25 – 27) and place them in individual spaces at the front of the classroom.</a:t>
            </a:r>
          </a:p>
          <a:p>
            <a:endParaRPr lang="en-US" sz="4000" dirty="0"/>
          </a:p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000" dirty="0"/>
              <a:t>How to play: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4000" dirty="0"/>
          </a:p>
          <a:p>
            <a:pPr marL="246944" indent="-246944" algn="l" defTabSz="609600">
              <a:spcBef>
                <a:spcPts val="1000"/>
              </a:spcBef>
              <a:buSzPct val="100000"/>
              <a:buAutoNum type="arabicPeriod"/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000" dirty="0"/>
              <a:t>First read out scene A (and show the illustration on screen). Explain why this is a green/OK situation – so far no one has been asked to break the Clever Never Goes rule.</a:t>
            </a:r>
          </a:p>
          <a:p>
            <a:pPr marL="246944" indent="-246944" algn="l" defTabSz="609600">
              <a:spcBef>
                <a:spcPts val="1000"/>
              </a:spcBef>
              <a:buSzPct val="100000"/>
              <a:buAutoNum type="arabicPeriod"/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000" dirty="0"/>
              <a:t>Click to the next slide and read scene B. Ask the children to have a think to themselves is this OK or NOT OK? (Or you could get them to talk it through with a partner.)</a:t>
            </a:r>
          </a:p>
          <a:p>
            <a:pPr marL="246944" indent="-246944" algn="l" defTabSz="609600">
              <a:spcBef>
                <a:spcPts val="1000"/>
              </a:spcBef>
              <a:buSzPct val="100000"/>
              <a:buAutoNum type="arabicPeriod"/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000" dirty="0"/>
              <a:t>Next, ask them to walk to the </a:t>
            </a:r>
            <a:r>
              <a:rPr lang="en-US" sz="4000" dirty="0" err="1"/>
              <a:t>emoji</a:t>
            </a:r>
            <a:r>
              <a:rPr lang="en-US" sz="4000" dirty="0"/>
              <a:t> they think is correct: is it green (OK), or red (NOT OK), or if they are unsure and need to keep thinking choose yellow…“GO!”</a:t>
            </a:r>
          </a:p>
          <a:p>
            <a:pPr marL="246944" indent="-246944" algn="l" defTabSz="609600">
              <a:spcBef>
                <a:spcPts val="1000"/>
              </a:spcBef>
              <a:buSzPct val="100000"/>
              <a:buAutoNum type="arabicPeriod"/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000" dirty="0"/>
              <a:t>Now, they have one final chance to make up their mind and change </a:t>
            </a:r>
            <a:r>
              <a:rPr lang="en-US" sz="4000" dirty="0" err="1"/>
              <a:t>emojis</a:t>
            </a:r>
            <a:r>
              <a:rPr lang="en-US" sz="4000" dirty="0"/>
              <a:t> if they want… “GO!”</a:t>
            </a:r>
          </a:p>
          <a:p>
            <a:endParaRPr lang="en-US" sz="4000" dirty="0"/>
          </a:p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000" dirty="0"/>
              <a:t>Remember:</a:t>
            </a:r>
          </a:p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endParaRPr lang="en-US" sz="4000" dirty="0"/>
          </a:p>
          <a:p>
            <a:pPr marL="172861" indent="-172861" algn="l" defTabSz="609600">
              <a:spcBef>
                <a:spcPts val="1000"/>
              </a:spcBef>
              <a:buSzPct val="75000"/>
              <a:buChar char="•"/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000" dirty="0"/>
              <a:t>Green = OK – no one has been asked to break the rule</a:t>
            </a:r>
          </a:p>
          <a:p>
            <a:pPr marL="172861" indent="-172861" algn="l" defTabSz="609600">
              <a:spcBef>
                <a:spcPts val="1000"/>
              </a:spcBef>
              <a:buSzPct val="75000"/>
              <a:buChar char="•"/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000" dirty="0"/>
              <a:t>Yellow = Not sure OR thinking about it</a:t>
            </a:r>
          </a:p>
          <a:p>
            <a:pPr marL="172861" indent="-172861" algn="l" defTabSz="609600">
              <a:spcBef>
                <a:spcPts val="1000"/>
              </a:spcBef>
              <a:buSzPct val="75000"/>
              <a:buChar char="•"/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000" dirty="0"/>
              <a:t>Red = NOT OK – someone has asked them to go somewhere when it hasn’t been agreed in advance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4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000" dirty="0"/>
              <a:t>If the answer is NOT OK, use these notes to discuss what has just happened and what action they could take if they find themselves in that situation.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4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000" dirty="0"/>
              <a:t>Let’s play a practice round first.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4000" dirty="0"/>
          </a:p>
          <a:p>
            <a:pPr marL="0" marR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000" b="1" dirty="0"/>
              <a:t>ALTERNATIVELY, instead of asking the children to walk to the </a:t>
            </a:r>
            <a:r>
              <a:rPr lang="en-US" sz="4000" b="1" dirty="0" err="1"/>
              <a:t>emoji</a:t>
            </a:r>
            <a:r>
              <a:rPr lang="en-US" sz="4000" b="1" dirty="0"/>
              <a:t>, you could give each child a set of </a:t>
            </a:r>
            <a:r>
              <a:rPr lang="en-US" sz="4000" b="1" dirty="0" err="1"/>
              <a:t>emojis</a:t>
            </a:r>
            <a:r>
              <a:rPr lang="en-US" sz="4000" b="1" dirty="0"/>
              <a:t> (see slide 28), cut them into individual faces, and ask them to hold up the one they think is correct.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ANSWER: OK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Amelia has not been asked to go anywhere, nor has she been asked to reveal any personal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Jodie is waiting at a bus stop when an 18 year old man approaches and says: “Hey, you’re Nick’s little sister aren’t you?”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She replies: “Yeah.” The man says: “Don’t wait around for the bus. I’ll give you a lift. Come on.” Jodie </a:t>
            </a:r>
            <a:r>
              <a:rPr lang="en-US" sz="1000" dirty="0" err="1"/>
              <a:t>recognises</a:t>
            </a:r>
            <a:r>
              <a:rPr lang="en-US" sz="1000" dirty="0"/>
              <a:t> the man as a friend of her older brother but doesn’t know him well.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THINK/TALK WITH PARTNER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WALK TO EMOJI…GO!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SWITCH IF YOU WANT…GO!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DISCUSS CHILDREN’S CHOICES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ANSWER: NOT OK</a:t>
            </a:r>
          </a:p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The man is only slightly known to Jodie and he’s asked her to go with him when this hasn’t been agreed.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WHAT TO DO AND SAY, WHEN IT’S NOT OK</a:t>
            </a:r>
          </a:p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DISCUSS CHILDREN’S RESPONSES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Response: Just say “No” or other disengaging strategies, e.g. “It’s OK I’m meeting my friend/Mum/Dad on the bus.” 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Also check to see if there are other people who could help if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609600">
              <a:defRPr sz="1400" i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b="1" i="0" dirty="0"/>
              <a:t>Notes/Talking Points:</a:t>
            </a:r>
          </a:p>
          <a:p>
            <a:pPr algn="l" defTabSz="609600">
              <a:defRPr sz="1400" i="1">
                <a:latin typeface="Calibri"/>
                <a:ea typeface="Calibri"/>
                <a:cs typeface="Calibri"/>
                <a:sym typeface="Calibri"/>
              </a:defRPr>
            </a:pPr>
            <a:endParaRPr lang="en-US" sz="1000" b="1" i="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Finish off the lesson with a recap on all the key messages and </a:t>
            </a:r>
            <a:r>
              <a:rPr lang="en-US" sz="1000" dirty="0" err="1"/>
              <a:t>learnings</a:t>
            </a:r>
            <a:r>
              <a:rPr lang="en-US" sz="1000" dirty="0"/>
              <a:t>.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The rule: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If anyone asks you to go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Even someone that you know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If it hasn’t been agreed, remember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CLEVER NEVER GOES</a:t>
            </a:r>
          </a:p>
          <a:p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What does OK and NOT OK mean?</a:t>
            </a:r>
          </a:p>
          <a:p>
            <a:pPr marL="229523" indent="-229523" algn="l" defTabSz="609600">
              <a:buSzPct val="100000"/>
              <a:buFont typeface="Symbol"/>
              <a:buChar char="·"/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OK! - no one has asked you to break the CLEVER NEVER GOES rule</a:t>
            </a:r>
          </a:p>
          <a:p>
            <a:pPr marL="229523" indent="-229523" algn="l" defTabSz="609600">
              <a:buSzPct val="100000"/>
              <a:buFont typeface="Symbol"/>
              <a:buChar char="·"/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NOT OK! – someone (anyone) has asked you to break the rule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If you want to go and meet someone get permission from your parent/guardian first AND speak to them if you have any worries or questions.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If something has happened to you – outside or online – report it to a trusted adult.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Disengaging strategies – what to do and say when it’s NOT OK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Always remember: if something doesn’t feel right or if someone hurts you or makes you feel upset, </a:t>
            </a:r>
            <a:r>
              <a:rPr lang="en-US" sz="1000" b="1" dirty="0"/>
              <a:t>IT’S NOT YOUR FAULT.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b="1" i="0" dirty="0"/>
              <a:t>Scene A: </a:t>
            </a:r>
            <a:r>
              <a:rPr lang="en-US" sz="1000" dirty="0"/>
              <a:t>Oliver is walking through a park when a man emerges from a nearby wooded area.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b="1" i="0" dirty="0"/>
              <a:t>Scene B: </a:t>
            </a:r>
            <a:r>
              <a:rPr lang="en-US" sz="1000" dirty="0"/>
              <a:t>The man approaches him and says: “I’ve lost my phone in the woods, could you help me look for it please?” and gestures towards the wood. Oliver doesn’t </a:t>
            </a:r>
            <a:r>
              <a:rPr lang="en-US" sz="1000" dirty="0" err="1"/>
              <a:t>recognise</a:t>
            </a:r>
            <a:r>
              <a:rPr lang="en-US" sz="1000" dirty="0"/>
              <a:t> this man.</a:t>
            </a:r>
          </a:p>
          <a:p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Ask the children to think to themselves (or discuss with a partner) is this situation OK or NOT OK?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Then, get them to walk to the </a:t>
            </a:r>
            <a:r>
              <a:rPr lang="en-US" sz="1000" dirty="0" err="1"/>
              <a:t>emoji</a:t>
            </a:r>
            <a:r>
              <a:rPr lang="en-US" sz="1000" dirty="0"/>
              <a:t> they think is correct… “GO!”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Now, give them a final chance to switch </a:t>
            </a:r>
            <a:r>
              <a:rPr lang="en-US" sz="1000" dirty="0" err="1"/>
              <a:t>emojis</a:t>
            </a:r>
            <a:r>
              <a:rPr lang="en-US" sz="1000" dirty="0"/>
              <a:t> if they want…“GO!”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Before revealing the answer on the next slide this is an opportunity to discuss the children’s choices.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ANSWER: NOT OK</a:t>
            </a:r>
          </a:p>
          <a:p>
            <a:pPr algn="l" defTabSz="609600">
              <a:defRPr sz="1400" b="1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A person not known to Oliver asked him to go somewhere.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b="1" dirty="0"/>
              <a:t>WHAT TO DO AND SAY, WHEN IT’S NOT OK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Before revealing the response, ask the children what they’d do in that situation.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Response: Say “No” firmly and keep moving away from the person. Shout for help if you need to attract attention. Report the incident to a trusted adult.</a:t>
            </a:r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000" dirty="0"/>
          </a:p>
          <a:p>
            <a:pPr algn="l" defTabSz="609600">
              <a:defRPr sz="1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000" dirty="0"/>
              <a:t>Open up discussion around ‘disengaging strategies’, such as: “No, I need to be going” or “No, my Dad’s just around the corner.”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AB1B-D289-8047-A370-A5E6A82AE80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54F33-55AB-E540-84A1-47D70AF81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095F65-346D-A54E-ACD3-876EE5261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F528C-CCB1-7947-919A-E937F5A79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B36A-9211-A444-B104-2F1D6F8A78BD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6CAFD-A849-C24C-A50D-6098A2FE9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B38B2-AADC-1649-9B2A-20E841AB6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DF91-BD80-804C-A0E0-C47C45BB1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7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5415-EB8C-7B4D-AED6-CA23466B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559954-0B30-CD45-BC57-744389CE3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B0420-4959-C942-A3D6-CC6A6FF66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B36A-9211-A444-B104-2F1D6F8A78BD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89360-85C2-9E45-B390-01FF322F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482F5-5069-ED42-9068-AB522AF1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DF91-BD80-804C-A0E0-C47C45BB1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4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72CEB1-AB3E-5142-A504-02DAD8853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F55517-09C2-9B44-BB0D-771AB70E9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9DB9F-C080-7B4A-AD84-F84EA243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B36A-9211-A444-B104-2F1D6F8A78BD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BB8A8-0036-DB42-9CDA-1E72AB2FF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F05DD-4945-1D40-9672-064B3CB2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DF91-BD80-804C-A0E0-C47C45BB1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4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2F92C-8989-584C-B950-55200FB6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0CD85-71FF-0C43-8455-0D7D0C238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750AF-97F5-F545-B4CB-17ED6EF10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B36A-9211-A444-B104-2F1D6F8A78BD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88C91-2DE5-E14E-8A05-6AF5491BF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1F152-4647-7D4F-97FB-C9999DF2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DF91-BD80-804C-A0E0-C47C45BB1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2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9EDBC-A86E-E44D-B503-7B3999AF7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89CD8-5E8D-8A4E-B6DE-907A8AA13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2930F-1D92-954C-8B89-D5236261E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B36A-9211-A444-B104-2F1D6F8A78BD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3FA9C-3FE5-F44C-96D6-8607254BF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F9B43-2F07-4A44-A6AC-09CC6A9B5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DF91-BD80-804C-A0E0-C47C45BB1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5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2C2C4-FCF6-8145-B399-B6DD9A34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D2A0E-B065-DE46-A186-EF5763EBC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C1B7B-EB18-2B40-B0DA-E652A0450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EB58E-5C3A-6640-867E-3ABABF425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B36A-9211-A444-B104-2F1D6F8A78BD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38600-C08E-8946-A299-E52FF3211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7747F-86EB-3449-977F-726EF6189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DF91-BD80-804C-A0E0-C47C45BB1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5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B375C-8732-3043-98E6-07F13E68E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18CB6-30A9-804D-A3FE-B26E28C5D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F41F5-05AB-8D45-9197-ABDF34455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E431E1-1AA9-0144-A69C-909459204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915463-B28C-9142-B503-BB823C480A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4EA92D-CEDC-7642-A69C-A2E34920B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B36A-9211-A444-B104-2F1D6F8A78BD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93BB8C-DD83-6F4B-B35A-C76C67939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E71A5C-EF80-834E-87B6-DAEF3C6E9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DF91-BD80-804C-A0E0-C47C45BB1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5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A437D-C822-3F4E-841E-3FD8AF22A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459A20-6E9E-6448-AF85-E87A5080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B36A-9211-A444-B104-2F1D6F8A78BD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D4F20D-3085-1E4D-9404-98ED6F20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A71DD-FFF5-7041-9086-984BE000C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DF91-BD80-804C-A0E0-C47C45BB1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3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F6CAFC-B53E-7247-8346-7EA69DF36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B36A-9211-A444-B104-2F1D6F8A78BD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BD623C-72A0-E64E-B7E4-6DFDA95F4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69804-5B73-274C-8547-0893C8E62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DF91-BD80-804C-A0E0-C47C45BB1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1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3332-0307-1548-82A3-1943E6A2E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3A103-BBF0-584B-9EA1-410ADDB8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518D3-D68C-884D-832E-3D4B57519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09CEE-09C3-B546-BECD-46A20F413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B36A-9211-A444-B104-2F1D6F8A78BD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D28C6-5F59-0440-A0AB-B8C95BD2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8042D-6A84-1043-A144-6B536DCD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DF91-BD80-804C-A0E0-C47C45BB1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1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DA3F0-8204-8B42-9246-FA225522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0E0B39-60AF-FD41-B945-FF64F5B6A4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2A4A26-4F07-9741-B8F1-F693D3598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AB5F5-B357-4348-99C0-6A896E710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B36A-9211-A444-B104-2F1D6F8A78BD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47753-D577-EE40-9F90-EDAF69DE4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8F7D1-9AD8-9641-A3EE-3C05E0992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DF91-BD80-804C-A0E0-C47C45BB1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3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CD05B0-BD7B-1D45-9944-6DAE9A346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2F8F2-90FB-F048-92B4-55B4109D3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6B170-A11F-C348-BD23-C23D71354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0B36A-9211-A444-B104-2F1D6F8A78BD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EDB1C-DE4A-D540-95BD-214200E98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D7E1A-4BBB-E14E-8155-25B9FFF22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9DF91-BD80-804C-A0E0-C47C45BB1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9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2B91570-FDA8-D94E-BC7D-720C5DCF54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66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4DFE8F0-D5F3-6F45-A915-1251FC93DD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09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7D6F2E4-2CC0-3C46-9B6C-3F99149377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36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3B730AA-3170-C046-91A4-A09F697567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26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81BB5CF-3C71-974C-BAF7-450FC1B053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78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009A0EE2-1C49-BF49-BF72-6F56AB3413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29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DAD7638-E650-294F-8A23-AEB51C9F9A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96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5EEC434A-1031-5F46-AF4B-3A516AC8ED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58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ECD6D31-963F-6E4C-A028-53C7E54DB2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39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EBEAB0D-1A7B-E64B-96AA-CDA00B1328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68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927D93A-8AB1-5445-ABC9-702C33F770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71D0E9B-94C3-DD45-B09B-DF82379BBC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94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DB8DE055-CFF3-824B-88CC-536432EDC7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67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CAC0F17-860B-994A-A0A7-F8C48BFAFB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39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1CA25BF-E07C-F543-A7CE-2785A2DB17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15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98784E6-9A5D-064D-B34C-042EC28BFA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57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FEE553C-BBAE-684D-ACFC-BA1191D6B5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02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electronics, screenshot&#10;&#10;Description automatically generated">
            <a:extLst>
              <a:ext uri="{FF2B5EF4-FFF2-40B4-BE49-F238E27FC236}">
                <a16:creationId xmlns:a16="http://schemas.microsoft.com/office/drawing/2014/main" id="{3E2CBFD2-4C85-1A47-8CDF-6CF80A51FF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59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A2B4A63-ECEA-414B-ABE6-7CFAD0EC1C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36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0DCC8986-DFA2-8A47-9675-E86213A933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62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D9F3BB0-FAF5-D347-9D70-1685053A24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20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8129FD67-8EA2-5A49-B83B-72D8A6214C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00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AEC7383-7D31-644E-B93E-7244E822A5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65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C2F2222B-FFEF-F64B-9F7F-9B79519C3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03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2E240F7-3BCE-5242-854C-805859A35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35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A5C0DF2D-2B7B-8F42-AAEF-62D6FA1158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33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3637966-F336-224D-A74A-5E5C935DEC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25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BDC2857-3552-FD4F-B583-31690DD591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17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DC458CA-C48D-754E-8A5F-60BCA23107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725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35AA3B4-88CF-3C4E-8D99-B36C7FD9D0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8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E2DDCD0-9F16-4B46-8461-F9594278A7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3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5CD75A1-751B-144E-AB18-412500BEBC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304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CEE6579-C521-964A-9EA5-EFD41529AE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06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E973A9A-F7D5-7148-BCA0-85ADB56750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31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F50250C0-76D1-1A44-BA5D-83E9A8F1A7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777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5296039-984C-EF44-B6C0-55877A452B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29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360160E-803C-C340-BB5E-79148B5ED1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417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1C16FFD-020E-BD4D-AE30-273CF24E87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310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DB2F6613-37EF-3048-9F6E-74B36AD834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566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5B644750-1867-874D-A6FA-22D1E5D506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077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33A12D7-FC59-374F-AAF0-0FD3EB7119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283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DA8944D-3595-3644-AAF8-7D032FE197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216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246D62C0-B6B6-7C4C-ADDD-D260BCE374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913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534D75D-1309-5540-9561-AAB23C50E0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789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7B863B6-B274-6A43-8FF3-70CEC99923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75D7F890-4117-914E-86A8-E29E1E61D4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981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46FFEA0-2848-E14C-A899-310317EE65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863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8EE3DAC3-4071-FE44-A381-B5994E2F44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133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68BC5E7-DC23-224B-B93F-15F00909B1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530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F27665-52D8-9943-8ABE-6391501EAB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335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8C15A1F0-FEB8-794F-AB65-4569D1A895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054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A2B4A63-ECEA-414B-ABE6-7CFAD0EC1C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14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62036D2-77EA-DF49-841F-26ED6D7A43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7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861F01A-F5FA-D24A-B57D-E42A29716F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93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3D9DD8-0B12-0346-AE05-8D2262B040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18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F8F8D5C-C6FF-EF4E-9B35-8DDF95811A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59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3562</Words>
  <Application>Microsoft Office PowerPoint</Application>
  <PresentationFormat>Widescreen</PresentationFormat>
  <Paragraphs>391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Haslam</dc:creator>
  <cp:lastModifiedBy>Angela Glazier</cp:lastModifiedBy>
  <cp:revision>10</cp:revision>
  <dcterms:created xsi:type="dcterms:W3CDTF">2021-03-16T15:01:32Z</dcterms:created>
  <dcterms:modified xsi:type="dcterms:W3CDTF">2021-06-15T11:32:46Z</dcterms:modified>
</cp:coreProperties>
</file>