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21"/>
  </p:notesMasterIdLst>
  <p:sldIdLst>
    <p:sldId id="257" r:id="rId2"/>
    <p:sldId id="278" r:id="rId3"/>
    <p:sldId id="280" r:id="rId4"/>
    <p:sldId id="261" r:id="rId5"/>
    <p:sldId id="285" r:id="rId6"/>
    <p:sldId id="259" r:id="rId7"/>
    <p:sldId id="276" r:id="rId8"/>
    <p:sldId id="270" r:id="rId9"/>
    <p:sldId id="271" r:id="rId10"/>
    <p:sldId id="264" r:id="rId11"/>
    <p:sldId id="272" r:id="rId12"/>
    <p:sldId id="265" r:id="rId13"/>
    <p:sldId id="286" r:id="rId14"/>
    <p:sldId id="283" r:id="rId15"/>
    <p:sldId id="284" r:id="rId16"/>
    <p:sldId id="282" r:id="rId17"/>
    <p:sldId id="268" r:id="rId18"/>
    <p:sldId id="269" r:id="rId19"/>
    <p:sldId id="273" r:id="rId20"/>
  </p:sldIdLst>
  <p:sldSz cx="12192000" cy="6858000"/>
  <p:notesSz cx="6858000" cy="9144000"/>
  <p:embeddedFontLst>
    <p:embeddedFont>
      <p:font typeface="Lucida Console" panose="020B0609040504020204" pitchFamily="49" charset="0"/>
      <p:regular r:id="rId22"/>
    </p:embeddedFont>
    <p:embeddedFont>
      <p:font typeface="Lato" panose="020B0604020202020204" charset="0"/>
      <p:regular r:id="rId23"/>
      <p:bold r:id="rId24"/>
      <p:italic r:id="rId25"/>
      <p:boldItalic r:id="rId26"/>
    </p:embeddedFont>
    <p:embeddedFont>
      <p:font typeface="Calibri Light" panose="020F0302020204030204" pitchFamily="34" charset="0"/>
      <p:regular r:id="rId27"/>
      <p:italic r:id="rId28"/>
    </p:embeddedFont>
    <p:embeddedFont>
      <p:font typeface="Calibri" panose="020F0502020204030204" pitchFamily="34" charset="0"/>
      <p:regular r:id="rId29"/>
      <p:bold r:id="rId30"/>
      <p:italic r:id="rId31"/>
      <p:boldItalic r:id="rId32"/>
    </p:embeddedFont>
    <p:embeddedFont>
      <p:font typeface="League Spartan" panose="020B0604020202020204" charset="0"/>
      <p:bold r:id="rId33"/>
    </p:embeddedFont>
    <p:embeddedFont>
      <p:font typeface="Open Sans Light" panose="020B0604020202020204" charset="0"/>
      <p:regular r:id="rId34"/>
      <p:italic r:id="rId35"/>
    </p:embeddedFont>
    <p:embeddedFont>
      <p:font typeface="Gill Sans MT" panose="020B0502020104020203"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48E51E6-16BC-4460-8FEC-8A9E6CDB5E1A}">
          <p14:sldIdLst>
            <p14:sldId id="257"/>
            <p14:sldId id="278"/>
            <p14:sldId id="280"/>
            <p14:sldId id="261"/>
            <p14:sldId id="285"/>
            <p14:sldId id="259"/>
            <p14:sldId id="276"/>
            <p14:sldId id="270"/>
          </p14:sldIdLst>
        </p14:section>
        <p14:section name="Pupil facing slides" id="{6426DDC9-3476-4499-A402-C5047D3C9974}">
          <p14:sldIdLst>
            <p14:sldId id="271"/>
            <p14:sldId id="264"/>
            <p14:sldId id="272"/>
            <p14:sldId id="265"/>
            <p14:sldId id="286"/>
            <p14:sldId id="283"/>
            <p14:sldId id="284"/>
            <p14:sldId id="282"/>
            <p14:sldId id="268"/>
            <p14:sldId id="269"/>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extLst/>
  </p:cmAuthor>
  <p:cmAuthor id="2" name="Karen" initials="KS" lastIdx="7" clrIdx="1"/>
  <p:cmAuthor id="3" name="Jenny Barksfield" initials="JB" lastIdx="8" clrIdx="2">
    <p:extLst>
      <p:ext uri="{19B8F6BF-5375-455C-9EA6-DF929625EA0E}">
        <p15:presenceInfo xmlns:p15="http://schemas.microsoft.com/office/powerpoint/2012/main" userId="S-1-5-21-1285066173-1815393381-3561576999-2204" providerId="AD"/>
      </p:ext>
    </p:extLst>
  </p:cmAuthor>
  <p:cmAuthor id="4" name="Jenny Fox" initials="JF" lastIdx="7" clrIdx="3">
    <p:extLst>
      <p:ext uri="{19B8F6BF-5375-455C-9EA6-DF929625EA0E}">
        <p15:presenceInfo xmlns:p15="http://schemas.microsoft.com/office/powerpoint/2012/main" userId="S-1-5-21-1285066173-1815393381-3561576999-2620" providerId="AD"/>
      </p:ext>
    </p:extLst>
  </p:cmAuthor>
  <p:cmAuthor id="5" name="Bethan Miller" initials="BM" lastIdx="1" clrIdx="4">
    <p:extLst>
      <p:ext uri="{19B8F6BF-5375-455C-9EA6-DF929625EA0E}">
        <p15:presenceInfo xmlns:p15="http://schemas.microsoft.com/office/powerpoint/2012/main" userId="S-1-5-21-1285066173-1815393381-3561576999-2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53F371"/>
    <a:srgbClr val="CC99FF"/>
    <a:srgbClr val="E8260C"/>
    <a:srgbClr val="74767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856" autoAdjust="0"/>
  </p:normalViewPr>
  <p:slideViewPr>
    <p:cSldViewPr snapToGrid="0">
      <p:cViewPr varScale="1">
        <p:scale>
          <a:sx n="39" d="100"/>
          <a:sy n="39" d="100"/>
        </p:scale>
        <p:origin x="78" y="4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igital.nhs.uk/data-and-information/publications/statistical/smoking-drinking-and-drug-use-among-young-people-in-england/2018/part-1-smoking-prevalence-and-consump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igital.nhs.uk/data-and-information/publications/statistical/smoking-drinking-and-drug-use-among-young-people-in-england/2018/part-1-smoking-prevalence-and-consump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 Notes </a:t>
            </a:r>
          </a:p>
          <a:p>
            <a:r>
              <a:rPr lang="en-GB" smtClean="0">
                <a:effectLst/>
              </a:rPr>
              <a:t>Negotiate or revisit ground rules for the lesson. </a:t>
            </a:r>
            <a:r>
              <a:rPr lang="en-GB" b="0" baseline="0" smtClean="0"/>
              <a:t>Use </a:t>
            </a:r>
            <a:r>
              <a:rPr lang="en-GB" b="0" baseline="0" dirty="0"/>
              <a:t>this slide to display your class agreement / ground rules for PSHE education lessons.  See </a:t>
            </a:r>
            <a:r>
              <a:rPr lang="en-GB" b="1" baseline="0" dirty="0"/>
              <a:t>Accompanying Teacher Guidance </a:t>
            </a:r>
            <a:r>
              <a:rPr lang="en-GB" b="0" baseline="0" dirty="0"/>
              <a:t>(separate document). </a:t>
            </a:r>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a:p>
        </p:txBody>
      </p:sp>
    </p:spTree>
    <p:extLst>
      <p:ext uri="{BB962C8B-B14F-4D97-AF65-F5344CB8AC3E}">
        <p14:creationId xmlns:p14="http://schemas.microsoft.com/office/powerpoint/2010/main" val="317987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r>
              <a:rPr lang="en-GB" sz="1200" kern="1200" dirty="0">
                <a:solidFill>
                  <a:schemeClr val="tx1"/>
                </a:solidFill>
                <a:effectLst/>
                <a:latin typeface="+mn-lt"/>
                <a:ea typeface="+mn-ea"/>
                <a:cs typeface="+mn-cs"/>
              </a:rPr>
              <a:t> Introduce the learning objective and outcomes and explain that today’s lesson focuses on specific risks relating to tobacco and nicotine product use and strategies to manage influences regarding use of these substances.</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a:p>
        </p:txBody>
      </p:sp>
    </p:spTree>
    <p:extLst>
      <p:ext uri="{BB962C8B-B14F-4D97-AF65-F5344CB8AC3E}">
        <p14:creationId xmlns:p14="http://schemas.microsoft.com/office/powerpoint/2010/main" val="303715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baseline="0" dirty="0"/>
              <a:t>Values reflection </a:t>
            </a:r>
            <a:r>
              <a:rPr lang="en-US" b="1" dirty="0"/>
              <a:t>(15 mins)</a:t>
            </a:r>
          </a:p>
          <a:p>
            <a:r>
              <a:rPr lang="en-GB" sz="1200" kern="1200" dirty="0">
                <a:solidFill>
                  <a:schemeClr val="tx1"/>
                </a:solidFill>
                <a:effectLst/>
                <a:latin typeface="+mn-lt"/>
                <a:ea typeface="+mn-ea"/>
                <a:cs typeface="+mn-cs"/>
              </a:rPr>
              <a:t>Hand out Resource 1: </a:t>
            </a:r>
            <a:r>
              <a:rPr lang="en-GB" sz="1200" i="1" kern="1200" dirty="0">
                <a:solidFill>
                  <a:schemeClr val="tx1"/>
                </a:solidFill>
                <a:effectLst/>
                <a:latin typeface="+mn-lt"/>
                <a:ea typeface="+mn-ea"/>
                <a:cs typeface="+mn-cs"/>
              </a:rPr>
              <a:t>Attitude continuum,</a:t>
            </a:r>
            <a:r>
              <a:rPr lang="en-GB" sz="1200" kern="1200" dirty="0">
                <a:solidFill>
                  <a:schemeClr val="tx1"/>
                </a:solidFill>
                <a:effectLst/>
                <a:latin typeface="+mn-lt"/>
                <a:ea typeface="+mn-ea"/>
                <a:cs typeface="+mn-cs"/>
              </a:rPr>
              <a:t> ask students to cut out each statement and the continuum and place the statements on the continuum. (Alternatively, students could draw the continuum in their books and write the statements along it.)</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Take feedback, ensuring the following key points are covered:</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 range of influences impact on substance use decisions – parents/family, other adults, peers, the media, industry and advertising, perceptions of public opinion. It is important to think about what we value most. Good health, positive relationships, fun and future aspirations are key considerations for many people but what those look like and the order of priority will be different for each person. </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Medications are well researched but still carry risks – hence medical supervision is required for prescribed drugs, and over-the-counter drugs carry specific instructions on use which must be followed. Each person must make a decision based on their own health, values and understanding of the substance in question.</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The data on illicit use of tobacco, alcohol and other drugs, shows use among young people is declining. To explore this further, ask students to write down their answers to the social norms quiz below, which uses data from the </a:t>
            </a:r>
            <a:r>
              <a:rPr lang="en-GB" sz="1200" i="1" u="sng" kern="1200" dirty="0">
                <a:solidFill>
                  <a:schemeClr val="tx1"/>
                </a:solidFill>
                <a:effectLst/>
                <a:latin typeface="+mn-lt"/>
                <a:ea typeface="+mn-ea"/>
                <a:cs typeface="+mn-cs"/>
                <a:hlinkClick r:id="rId3"/>
              </a:rPr>
              <a:t>Smoking, Drinking and Drug Use Survey in England (SDDU) 2018</a:t>
            </a:r>
            <a:r>
              <a:rPr lang="en-GB" sz="1200" i="1" kern="1200" dirty="0">
                <a:solidFill>
                  <a:schemeClr val="tx1"/>
                </a:solidFill>
                <a:effectLst/>
                <a:latin typeface="+mn-lt"/>
                <a:ea typeface="+mn-ea"/>
                <a:cs typeface="+mn-cs"/>
              </a:rPr>
              <a:t>.   Go through the correct percentages after </a:t>
            </a:r>
            <a:r>
              <a:rPr lang="en-GB" sz="1200" i="1" u="sng" kern="1200" dirty="0">
                <a:solidFill>
                  <a:schemeClr val="tx1"/>
                </a:solidFill>
                <a:effectLst/>
                <a:latin typeface="+mn-lt"/>
                <a:ea typeface="+mn-ea"/>
                <a:cs typeface="+mn-cs"/>
              </a:rPr>
              <a:t>all</a:t>
            </a:r>
            <a:r>
              <a:rPr lang="en-GB" sz="1200" i="1" kern="1200" dirty="0">
                <a:solidFill>
                  <a:schemeClr val="tx1"/>
                </a:solidFill>
                <a:effectLst/>
                <a:latin typeface="+mn-lt"/>
                <a:ea typeface="+mn-ea"/>
                <a:cs typeface="+mn-cs"/>
              </a:rPr>
              <a:t> the questions have been answered, rather than after each one, so that they do not influence students’ subsequent answers.</a:t>
            </a:r>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a:p>
        </p:txBody>
      </p:sp>
    </p:spTree>
    <p:extLst>
      <p:ext uri="{BB962C8B-B14F-4D97-AF65-F5344CB8AC3E}">
        <p14:creationId xmlns:p14="http://schemas.microsoft.com/office/powerpoint/2010/main" val="2539863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Then, ask students to write down their answers to the social norms quiz, which uses data from the </a:t>
            </a:r>
            <a:r>
              <a:rPr lang="en-GB" sz="1200" u="sng" kern="1200" dirty="0">
                <a:solidFill>
                  <a:schemeClr val="tx1"/>
                </a:solidFill>
                <a:effectLst/>
                <a:latin typeface="+mn-lt"/>
                <a:ea typeface="+mn-ea"/>
                <a:cs typeface="+mn-cs"/>
                <a:hlinkClick r:id="rId3"/>
              </a:rPr>
              <a:t>Smoking, Drinking and Drug Use Survey in England (SDDU) 2018</a:t>
            </a:r>
            <a:r>
              <a:rPr lang="en-GB" sz="1200" kern="1200" dirty="0">
                <a:solidFill>
                  <a:schemeClr val="tx1"/>
                </a:solidFill>
                <a:effectLst/>
                <a:latin typeface="+mn-lt"/>
                <a:ea typeface="+mn-ea"/>
                <a:cs typeface="+mn-cs"/>
              </a:rPr>
              <a:t>.   Go through the correct percentages after all the questions have been answered, rather than after each one, so that they do not influence students’ subsequent answers.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1.      What percentage of young people aged 11-13 have never tried smoking cigarettes? [92%]</a:t>
            </a:r>
          </a:p>
          <a:p>
            <a:r>
              <a:rPr lang="en-GB" sz="1200" kern="1200" dirty="0">
                <a:solidFill>
                  <a:schemeClr val="tx1"/>
                </a:solidFill>
                <a:effectLst/>
                <a:latin typeface="+mn-lt"/>
                <a:ea typeface="+mn-ea"/>
                <a:cs typeface="+mn-cs"/>
              </a:rPr>
              <a:t>2.      What percentage of young people aged 11-13 say they are regular smokers? [0.4% - so 99.6% are not]</a:t>
            </a:r>
          </a:p>
          <a:p>
            <a:r>
              <a:rPr lang="en-GB" sz="1200" kern="1200" dirty="0">
                <a:solidFill>
                  <a:schemeClr val="tx1"/>
                </a:solidFill>
                <a:effectLst/>
                <a:latin typeface="+mn-lt"/>
                <a:ea typeface="+mn-ea"/>
                <a:cs typeface="+mn-cs"/>
              </a:rPr>
              <a:t>3.      What percentage of young people aged 11-13 are regular users of e-cigarettes/vapes? [1% - so 99% are not]</a:t>
            </a:r>
          </a:p>
          <a:p>
            <a:r>
              <a:rPr lang="en-GB" sz="1200" kern="1200" dirty="0">
                <a:solidFill>
                  <a:schemeClr val="tx1"/>
                </a:solidFill>
                <a:effectLst/>
                <a:latin typeface="+mn-lt"/>
                <a:ea typeface="+mn-ea"/>
                <a:cs typeface="+mn-cs"/>
              </a:rPr>
              <a:t>4.      What percentage of young people aged 11-13 said they had never taken drugs? [85%]</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Students often overestimate their peers’ engagement in unhealthy behaviours due to media messaging, interactions with only a small section of society which skews perceptions, and some young people claiming to have participated when they haven’t. Correcting this perception of their peers’ behaviour supports students to resist internal pressure to ‘fit in’. Refer to the evidence briefing paper for further guidance about using positive social norms with care.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 percentages calculated as a weighted average to account for SDD methodology (larger cohort sizes in older age groups.)</a:t>
            </a: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a:p>
        </p:txBody>
      </p:sp>
    </p:spTree>
    <p:extLst>
      <p:ext uri="{BB962C8B-B14F-4D97-AF65-F5344CB8AC3E}">
        <p14:creationId xmlns:p14="http://schemas.microsoft.com/office/powerpoint/2010/main" val="277886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Tobacco effects (10 mins)</a:t>
            </a:r>
            <a:endParaRPr lang="en-GB" b="1" dirty="0"/>
          </a:p>
          <a:p>
            <a:r>
              <a:rPr lang="en-GB" sz="1200" kern="1200" dirty="0">
                <a:solidFill>
                  <a:schemeClr val="tx1"/>
                </a:solidFill>
                <a:effectLst/>
                <a:latin typeface="+mn-lt"/>
                <a:ea typeface="+mn-ea"/>
                <a:cs typeface="+mn-cs"/>
              </a:rPr>
              <a:t>Ask students to discuss, then feedback what they think the difference is between nicotine and tobacco.</a:t>
            </a:r>
          </a:p>
          <a:p>
            <a:r>
              <a:rPr lang="en-GB" sz="1200" kern="1200" dirty="0">
                <a:solidFill>
                  <a:schemeClr val="tx1"/>
                </a:solidFill>
                <a:effectLst/>
                <a:latin typeface="+mn-lt"/>
                <a:ea typeface="+mn-ea"/>
                <a:cs typeface="+mn-cs"/>
              </a:rPr>
              <a:t>Explain that </a:t>
            </a:r>
            <a:r>
              <a:rPr lang="en-GB" sz="1200" b="1" kern="1200" dirty="0">
                <a:solidFill>
                  <a:schemeClr val="tx1"/>
                </a:solidFill>
                <a:effectLst/>
                <a:latin typeface="+mn-lt"/>
                <a:ea typeface="+mn-ea"/>
                <a:cs typeface="+mn-cs"/>
              </a:rPr>
              <a:t>nicotine</a:t>
            </a:r>
            <a:r>
              <a:rPr lang="en-GB" sz="1200" kern="1200" dirty="0">
                <a:solidFill>
                  <a:schemeClr val="tx1"/>
                </a:solidFill>
                <a:effectLst/>
                <a:latin typeface="+mn-lt"/>
                <a:ea typeface="+mn-ea"/>
                <a:cs typeface="+mn-cs"/>
              </a:rPr>
              <a:t> is an addictive stimulant found in tobacco and other products such as e-cigarettes/ vapes and nicotine replacement products such as patches and gum. </a:t>
            </a:r>
            <a:r>
              <a:rPr lang="en-GB" sz="1200" b="1" kern="1200" dirty="0">
                <a:solidFill>
                  <a:schemeClr val="tx1"/>
                </a:solidFill>
                <a:effectLst/>
                <a:latin typeface="+mn-lt"/>
                <a:ea typeface="+mn-ea"/>
                <a:cs typeface="+mn-cs"/>
              </a:rPr>
              <a:t>Tobacco</a:t>
            </a:r>
            <a:r>
              <a:rPr lang="en-GB" sz="1200" kern="1200" dirty="0">
                <a:solidFill>
                  <a:schemeClr val="tx1"/>
                </a:solidFill>
                <a:effectLst/>
                <a:latin typeface="+mn-lt"/>
                <a:ea typeface="+mn-ea"/>
                <a:cs typeface="+mn-cs"/>
              </a:rPr>
              <a:t> is a plant grown for its leaves and is used in cigarettes, pipes, cigars, chewing tobacco and shisha. When tobacco is manufactured for cigarettes, other substances are added to enhance the addictive properties of nicotine. While nicotine gets people hooked on cigarettes, it’s the thousands of other chemicals in tobacco smoke, including tar and carbon monoxide, that cause almost all of the harm from smoking.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Hand out Resource 2: </a:t>
            </a:r>
            <a:r>
              <a:rPr lang="en-GB" sz="1200" i="1" kern="1200" dirty="0">
                <a:solidFill>
                  <a:schemeClr val="tx1"/>
                </a:solidFill>
                <a:effectLst/>
                <a:latin typeface="+mn-lt"/>
                <a:ea typeface="+mn-ea"/>
                <a:cs typeface="+mn-cs"/>
              </a:rPr>
              <a:t>Risks of using tobacco card sort </a:t>
            </a:r>
            <a:r>
              <a:rPr lang="en-GB" sz="1200" kern="1200" dirty="0">
                <a:solidFill>
                  <a:schemeClr val="tx1"/>
                </a:solidFill>
                <a:effectLst/>
                <a:latin typeface="+mn-lt"/>
                <a:ea typeface="+mn-ea"/>
                <a:cs typeface="+mn-cs"/>
              </a:rPr>
              <a:t>and ask students to work in pairs to categorise the risks into physical, mental/emotional and social/legal effects of using tobacco. Use Resource 2a: </a:t>
            </a:r>
            <a:r>
              <a:rPr lang="en-GB" sz="1200" i="1" kern="1200" dirty="0">
                <a:solidFill>
                  <a:schemeClr val="tx1"/>
                </a:solidFill>
                <a:effectLst/>
                <a:latin typeface="+mn-lt"/>
                <a:ea typeface="+mn-ea"/>
                <a:cs typeface="+mn-cs"/>
              </a:rPr>
              <a:t>Risks of using tobacco card sort – answers</a:t>
            </a:r>
            <a:r>
              <a:rPr lang="en-GB" sz="1200" kern="1200" dirty="0">
                <a:solidFill>
                  <a:schemeClr val="tx1"/>
                </a:solidFill>
                <a:effectLst/>
                <a:latin typeface="+mn-lt"/>
                <a:ea typeface="+mn-ea"/>
                <a:cs typeface="+mn-cs"/>
              </a:rPr>
              <a:t> to check answers.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Develop learning by asking students the following questions:</a:t>
            </a:r>
          </a:p>
          <a:p>
            <a:pPr lvl="0"/>
            <a:r>
              <a:rPr lang="en-GB" sz="1200" kern="1200" dirty="0">
                <a:solidFill>
                  <a:schemeClr val="tx1"/>
                </a:solidFill>
                <a:effectLst/>
                <a:latin typeface="+mn-lt"/>
                <a:ea typeface="+mn-ea"/>
                <a:cs typeface="+mn-cs"/>
              </a:rPr>
              <a:t>Are there any risks that could fall under more than one category?</a:t>
            </a:r>
          </a:p>
          <a:p>
            <a:pPr lvl="0"/>
            <a:r>
              <a:rPr lang="en-GB" sz="1200" kern="1200" dirty="0">
                <a:solidFill>
                  <a:schemeClr val="tx1"/>
                </a:solidFill>
                <a:effectLst/>
                <a:latin typeface="+mn-lt"/>
                <a:ea typeface="+mn-ea"/>
                <a:cs typeface="+mn-cs"/>
              </a:rPr>
              <a:t>Are there any short-term risks that may lead to other longer-term risks?</a:t>
            </a:r>
          </a:p>
          <a:p>
            <a:pPr lvl="0"/>
            <a:r>
              <a:rPr lang="en-GB" sz="1200" kern="1200" dirty="0">
                <a:solidFill>
                  <a:schemeClr val="tx1"/>
                </a:solidFill>
                <a:effectLst/>
                <a:latin typeface="+mn-lt"/>
                <a:ea typeface="+mn-ea"/>
                <a:cs typeface="+mn-cs"/>
              </a:rPr>
              <a:t>Why do you think tobacco has a legally imposed age restriction?</a:t>
            </a:r>
          </a:p>
          <a:p>
            <a:pPr lvl="0"/>
            <a:r>
              <a:rPr lang="en-GB" sz="1200" kern="1200" dirty="0">
                <a:solidFill>
                  <a:schemeClr val="tx1"/>
                </a:solidFill>
                <a:effectLst/>
                <a:latin typeface="+mn-lt"/>
                <a:ea typeface="+mn-ea"/>
                <a:cs typeface="+mn-cs"/>
              </a:rPr>
              <a:t>Why do you think the number of young people who smoke cigarettes has decreased year on year for the last 30 years?</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Students who need additional support can be given fewer cards to sort. Ensure the cards are selected to provide a range of effects across the three headings.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Challenge: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students to further sort the cards into short-term and long-term effects of tobacco use.</a:t>
            </a:r>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304088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Spotting influences (10 mins)</a:t>
            </a:r>
            <a:endParaRPr lang="en-GB" b="1" dirty="0"/>
          </a:p>
          <a:p>
            <a:r>
              <a:rPr lang="en-GB" sz="1200" i="0" kern="1200" dirty="0">
                <a:solidFill>
                  <a:schemeClr val="tx1"/>
                </a:solidFill>
                <a:effectLst/>
                <a:latin typeface="+mn-lt"/>
                <a:ea typeface="+mn-ea"/>
                <a:cs typeface="+mn-cs"/>
              </a:rPr>
              <a:t>Individually, students read through and discuss the influences on each character in Resource 3: Spotting influences statements. Ask students to annotate each statement with their ideas about what influences are acting on the characters.</a:t>
            </a:r>
          </a:p>
          <a:p>
            <a:r>
              <a:rPr lang="en-GB" sz="1200" i="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Take feedback, drawing out the following influences and key points: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 Curiosity, perception that e-cigarettes are not/less harmful, or smoking being normalised at home are possible influences. Reinforce that e-cigarettes are a replacement source of nicotine for those who want to quit smoking. If a non-smoker starts using e-cigarettes that contain nicotine, they risk developing a nicotine addiction. Remind students it is illegal in the UK to sell e-cigarettes/vapes to someone under the age of 18.</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2: Peers can have a strong influence, particularly when the rest of the group have chosen to smoke.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3: Looking up to an ‘older crowd’, feeling intimidated or being concerned with impressing others can influence rational decision-making.</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4: Perceptions of what is culturally ‘normal’ and the desire to fit in with this and be included, and the ‘party atmosphere’ would be strong influences.  Shisha smoking is not a safe alternative as it still exposes users to carbon monoxide and many other toxins. It is also important to mention it is illegal to allow the smoking of shisha pipes inside enclosed cafes/bars due to the health risks related to second-hand smoke.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5: Role models and the media can influence decision-making. While vaping is far less harmful than smoking, it is not risk free. Both can be addictive mostly due to the presence of nicotine and the ease of which it can be taken and become part of someone’s daily routine. Quitting therefore can be difficult, costly and require several attempts to be successful. There are a number of ways a person can get support to quit smoking and more information can be found at www.nhs.uk/smokefree.</a:t>
            </a:r>
            <a:endParaRPr lang="en-GB" sz="1200" kern="1200" dirty="0">
              <a:solidFill>
                <a:schemeClr val="tx1"/>
              </a:solidFill>
              <a:effectLst/>
              <a:latin typeface="+mn-lt"/>
              <a:ea typeface="+mn-ea"/>
              <a:cs typeface="+mn-cs"/>
            </a:endParaRPr>
          </a:p>
          <a:p>
            <a:endParaRPr lang="en-GB" sz="1200" i="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Hand students a copy of Resource 3a: </a:t>
            </a:r>
            <a:r>
              <a:rPr lang="en-GB" sz="1200" i="1" kern="1200" dirty="0">
                <a:solidFill>
                  <a:schemeClr val="tx1"/>
                </a:solidFill>
                <a:effectLst/>
                <a:latin typeface="+mn-lt"/>
                <a:ea typeface="+mn-ea"/>
                <a:cs typeface="+mn-cs"/>
              </a:rPr>
              <a:t>Spotting influences statements – support sheet</a:t>
            </a:r>
            <a:r>
              <a:rPr lang="en-GB" sz="1200" kern="1200" dirty="0">
                <a:solidFill>
                  <a:schemeClr val="tx1"/>
                </a:solidFill>
                <a:effectLst/>
                <a:latin typeface="+mn-lt"/>
                <a:ea typeface="+mn-ea"/>
                <a:cs typeface="+mn-cs"/>
              </a:rPr>
              <a:t> which provides a range of suggestions students can use to annotate each character’s statement.</a:t>
            </a:r>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a:p>
        </p:txBody>
      </p:sp>
    </p:spTree>
    <p:extLst>
      <p:ext uri="{BB962C8B-B14F-4D97-AF65-F5344CB8AC3E}">
        <p14:creationId xmlns:p14="http://schemas.microsoft.com/office/powerpoint/2010/main" val="2058209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Managing peer influence (10 mins)</a:t>
            </a:r>
            <a:endParaRPr lang="en-GB" b="1" dirty="0"/>
          </a:p>
          <a:p>
            <a:r>
              <a:rPr lang="en-GB" sz="1200" kern="1200" dirty="0">
                <a:solidFill>
                  <a:schemeClr val="tx1"/>
                </a:solidFill>
                <a:effectLst/>
                <a:latin typeface="+mn-lt"/>
                <a:ea typeface="+mn-ea"/>
                <a:cs typeface="+mn-cs"/>
              </a:rPr>
              <a:t>Remind the class that ‘peer pressure’ is when people feel pressurised by their peers to do something that they might not want to do. ‘Peer influence’ does not just refer to a peer pressurising someone to do something, but also includes internal pressures to fit in or do what the person thinks is expected in a situation. Is it important to acknowledge that peer influence is part of growing up, and we are influenced in many different areas, e.g. the teams we support, the music we like, or the clothes we buy – but this can extend to substance use behaviours as well.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Split the class into small groups and assign each group one of the scenarios taken from the ‘Spotting Influences’ activity. Ask students to give the character advice about how they could manage the influence. Collect some ideas from students.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each group three post-its and ask them to think carefully and creatively about how the character in statement 2 can say “no” in response to peer influence, using the strategies below (stress that it is always best to start with a polite, friendly but assertive ‘No thanks’). Students then write their three quotes on individual post-it notes:</a:t>
            </a:r>
          </a:p>
          <a:p>
            <a:pPr marL="228600" lvl="0" indent="-228600">
              <a:buFont typeface="+mj-lt"/>
              <a:buAutoNum type="arabicPeriod"/>
            </a:pPr>
            <a:r>
              <a:rPr lang="en-GB" sz="1200" kern="1200" dirty="0">
                <a:solidFill>
                  <a:schemeClr val="tx1"/>
                </a:solidFill>
                <a:effectLst/>
                <a:latin typeface="+mn-lt"/>
                <a:ea typeface="+mn-ea"/>
                <a:cs typeface="+mn-cs"/>
              </a:rPr>
              <a:t>Giving an honest, open reason for saying no</a:t>
            </a:r>
          </a:p>
          <a:p>
            <a:pPr marL="228600" lvl="0" indent="-228600">
              <a:buFont typeface="+mj-lt"/>
              <a:buAutoNum type="arabicPeriod"/>
            </a:pPr>
            <a:r>
              <a:rPr lang="en-GB" sz="1200" kern="1200" dirty="0">
                <a:solidFill>
                  <a:schemeClr val="tx1"/>
                </a:solidFill>
                <a:effectLst/>
                <a:latin typeface="+mn-lt"/>
                <a:ea typeface="+mn-ea"/>
                <a:cs typeface="+mn-cs"/>
              </a:rPr>
              <a:t>Using humour</a:t>
            </a:r>
          </a:p>
          <a:p>
            <a:pPr marL="228600" lvl="0" indent="-228600">
              <a:buFont typeface="+mj-lt"/>
              <a:buAutoNum type="arabicPeriod"/>
            </a:pPr>
            <a:r>
              <a:rPr lang="en-GB" sz="1200" kern="1200" dirty="0">
                <a:solidFill>
                  <a:schemeClr val="tx1"/>
                </a:solidFill>
                <a:effectLst/>
                <a:latin typeface="+mn-lt"/>
                <a:ea typeface="+mn-ea"/>
                <a:cs typeface="+mn-cs"/>
              </a:rPr>
              <a:t>Using an excuse or telling a ‘white lie’.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Students can choose to come up to the board (divided into three) and stick their suggestions into the relevant section of the board. Share some of the best suggestions.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time allows, ask pupils to rehearse some responses.</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a:p>
        </p:txBody>
      </p:sp>
    </p:spTree>
    <p:extLst>
      <p:ext uri="{BB962C8B-B14F-4D97-AF65-F5344CB8AC3E}">
        <p14:creationId xmlns:p14="http://schemas.microsoft.com/office/powerpoint/2010/main" val="2391674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End-point assessment (5 mins)</a:t>
            </a:r>
          </a:p>
          <a:p>
            <a:r>
              <a:rPr lang="en-GB" sz="1200" kern="1200" dirty="0">
                <a:solidFill>
                  <a:schemeClr val="tx1"/>
                </a:solidFill>
                <a:effectLst/>
                <a:latin typeface="+mn-lt"/>
                <a:ea typeface="+mn-ea"/>
                <a:cs typeface="+mn-cs"/>
              </a:rPr>
              <a:t>In their books, students draw around their hand and write the following on each finger: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Thumb: Something from today’s lesson that helped you feel more confident.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Index finger: Describe a strategy you learned today that you could use in the future.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Middle Finger: An interesting fact you learned this lesson.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Third Finger: Reflection on whether and how your opinion on smoking has changed. (If not, why not?)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Little finger: One way you can support others to resist peer influence.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this is a personal reflection, tell students they do not need to share their responses with the rest of the class, although some may choose to share their thoughts.</a:t>
            </a:r>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17</a:t>
            </a:fld>
            <a:endParaRPr lang="en-GB"/>
          </a:p>
        </p:txBody>
      </p:sp>
    </p:spTree>
    <p:extLst>
      <p:ext uri="{BB962C8B-B14F-4D97-AF65-F5344CB8AC3E}">
        <p14:creationId xmlns:p14="http://schemas.microsoft.com/office/powerpoint/2010/main" val="181983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Signposting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Remind pupils who they can talk to if they are worried.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a:p>
        </p:txBody>
      </p:sp>
    </p:spTree>
    <p:extLst>
      <p:ext uri="{BB962C8B-B14F-4D97-AF65-F5344CB8AC3E}">
        <p14:creationId xmlns:p14="http://schemas.microsoft.com/office/powerpoint/2010/main" val="223448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Extension activities</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pPr>
              <a:lnSpc>
                <a:spcPct val="115000"/>
              </a:lnSpc>
            </a:pPr>
            <a:r>
              <a:rPr lang="en-GB" sz="1200" kern="1200" dirty="0">
                <a:solidFill>
                  <a:schemeClr val="tx1"/>
                </a:solidFill>
                <a:effectLst/>
                <a:latin typeface="+mn-lt"/>
                <a:ea typeface="+mn-ea"/>
                <a:cs typeface="+mn-cs"/>
              </a:rPr>
              <a:t>Create a storyboard about one of the characters from the ‘Spotting influences’ statements showing why they felt influenced and how they managed it successfully. </a:t>
            </a:r>
            <a:r>
              <a:rPr lang="en-GB" sz="1200" kern="1200">
                <a:solidFill>
                  <a:schemeClr val="tx1"/>
                </a:solidFill>
                <a:effectLst/>
                <a:latin typeface="+mn-lt"/>
                <a:ea typeface="+mn-ea"/>
                <a:cs typeface="+mn-cs"/>
              </a:rPr>
              <a:t>Students can be encouraged to use both thought bubbles and speech bubbles to show their ideas.</a:t>
            </a:r>
            <a:endParaRPr lang="en-GB" sz="1200" u="sng" dirty="0"/>
          </a:p>
        </p:txBody>
      </p:sp>
      <p:sp>
        <p:nvSpPr>
          <p:cNvPr id="4" name="Slide Number Placeholder 3"/>
          <p:cNvSpPr>
            <a:spLocks noGrp="1"/>
          </p:cNvSpPr>
          <p:nvPr>
            <p:ph type="sldNum" sz="quarter" idx="10"/>
          </p:nvPr>
        </p:nvSpPr>
        <p:spPr/>
        <p:txBody>
          <a:bodyPr/>
          <a:lstStyle/>
          <a:p>
            <a:fld id="{567DB251-18AC-41D5-959F-F289AB917537}" type="slidenum">
              <a:rPr lang="en-GB" smtClean="0"/>
              <a:t>19</a:t>
            </a:fld>
            <a:endParaRPr lang="en-GB"/>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a:p>
        </p:txBody>
      </p:sp>
    </p:spTree>
    <p:extLst>
      <p:ext uri="{BB962C8B-B14F-4D97-AF65-F5344CB8AC3E}">
        <p14:creationId xmlns:p14="http://schemas.microsoft.com/office/powerpoint/2010/main" val="64039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a:p>
        </p:txBody>
      </p:sp>
    </p:spTree>
    <p:extLst>
      <p:ext uri="{BB962C8B-B14F-4D97-AF65-F5344CB8AC3E}">
        <p14:creationId xmlns:p14="http://schemas.microsoft.com/office/powerpoint/2010/main" val="34843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a:p>
        </p:txBody>
      </p:sp>
    </p:spTree>
    <p:extLst>
      <p:ext uri="{BB962C8B-B14F-4D97-AF65-F5344CB8AC3E}">
        <p14:creationId xmlns:p14="http://schemas.microsoft.com/office/powerpoint/2010/main" val="77168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387170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a:p>
        </p:txBody>
      </p:sp>
    </p:spTree>
    <p:extLst>
      <p:ext uri="{BB962C8B-B14F-4D97-AF65-F5344CB8AC3E}">
        <p14:creationId xmlns:p14="http://schemas.microsoft.com/office/powerpoint/2010/main" val="345161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a:p>
        </p:txBody>
      </p:sp>
    </p:spTree>
    <p:extLst>
      <p:ext uri="{BB962C8B-B14F-4D97-AF65-F5344CB8AC3E}">
        <p14:creationId xmlns:p14="http://schemas.microsoft.com/office/powerpoint/2010/main" val="415453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a:p>
        </p:txBody>
      </p:sp>
    </p:spTree>
    <p:extLst>
      <p:ext uri="{BB962C8B-B14F-4D97-AF65-F5344CB8AC3E}">
        <p14:creationId xmlns:p14="http://schemas.microsoft.com/office/powerpoint/2010/main" val="429061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151967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17/09/2020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17/09/2020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17/09/2020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17/09/2020</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17/09/2020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17/09/2020</a:t>
            </a:fld>
            <a:endParaRPr lang="en-GB"/>
          </a:p>
        </p:txBody>
      </p:sp>
      <p:sp>
        <p:nvSpPr>
          <p:cNvPr id="8" name="Footer Placeholder 7"/>
          <p:cNvSpPr>
            <a:spLocks noGrp="1"/>
          </p:cNvSpPr>
          <p:nvPr>
            <p:ph type="ftr" sz="quarter" idx="11"/>
          </p:nvPr>
        </p:nvSpPr>
        <p:spPr/>
        <p:txBody>
          <a:bodyPr/>
          <a:lstStyle/>
          <a:p>
            <a:r>
              <a:rPr lang="en-GB"/>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17/09/2020</a:t>
            </a:fld>
            <a:endParaRPr lang="en-GB"/>
          </a:p>
        </p:txBody>
      </p:sp>
      <p:sp>
        <p:nvSpPr>
          <p:cNvPr id="4" name="Footer Placeholder 3"/>
          <p:cNvSpPr>
            <a:spLocks noGrp="1"/>
          </p:cNvSpPr>
          <p:nvPr>
            <p:ph type="ftr" sz="quarter" idx="11"/>
          </p:nvPr>
        </p:nvSpPr>
        <p:spPr/>
        <p:txBody>
          <a:bodyPr/>
          <a:lstStyle/>
          <a:p>
            <a:r>
              <a:rPr lang="en-GB"/>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17/09/2020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17/09/2020</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pshe-association.org.uk/content/drug-and-alcohol-education"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hs.uk/smokefree"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www.childline.org.uk/" TargetMode="External"/><Relationship Id="rId4" Type="http://schemas.openxmlformats.org/officeDocument/2006/relationships/hyperlink" Target="http://www.talktofrank.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pshe-association.org.uk/content/drug-and-alcohol-educ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www.pshe-association.org.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790222" y="4480098"/>
            <a:ext cx="7768389" cy="2185214"/>
          </a:xfrm>
          <a:prstGeom prst="rect">
            <a:avLst/>
          </a:prstGeom>
          <a:noFill/>
        </p:spPr>
        <p:txBody>
          <a:bodyPr wrap="square" rtlCol="0">
            <a:spAutoFit/>
          </a:bodyPr>
          <a:lstStyle/>
          <a:p>
            <a:pPr algn="ctr"/>
            <a:r>
              <a:rPr lang="en-GB" sz="6000" dirty="0">
                <a:solidFill>
                  <a:schemeClr val="bg1"/>
                </a:solidFill>
                <a:latin typeface="League Spartan" panose="00000800000000000000" pitchFamily="50" charset="0"/>
                <a:ea typeface="Lato" panose="020F0502020204030203" pitchFamily="34" charset="0"/>
                <a:cs typeface="Lato" panose="020F0502020204030203" pitchFamily="34" charset="0"/>
              </a:rPr>
              <a:t>Year 7/8 Lesson 2:</a:t>
            </a:r>
            <a:endParaRPr lang="en-GB" sz="3200" dirty="0">
              <a:solidFill>
                <a:schemeClr val="bg1"/>
              </a:solidFill>
              <a:latin typeface="League Spartan" panose="00000800000000000000" pitchFamily="50" charset="0"/>
              <a:ea typeface="Lato" panose="020F0502020204030203" pitchFamily="34" charset="0"/>
              <a:cs typeface="Lato" panose="020F0502020204030203" pitchFamily="34" charset="0"/>
            </a:endParaRPr>
          </a:p>
          <a:p>
            <a:pPr algn="ctr"/>
            <a:r>
              <a:rPr lang="en-GB" sz="4400" dirty="0">
                <a:solidFill>
                  <a:schemeClr val="bg1"/>
                </a:solidFill>
                <a:latin typeface="Lato" panose="020F0502020204030203" pitchFamily="34" charset="0"/>
                <a:ea typeface="Lato" panose="020F0502020204030203" pitchFamily="34" charset="0"/>
                <a:cs typeface="Lato" panose="020F0502020204030203" pitchFamily="34" charset="0"/>
              </a:rPr>
              <a:t>Tobacco – risks and influences</a:t>
            </a:r>
            <a:endParaRPr lang="en-GB" sz="4400" dirty="0">
              <a:latin typeface="Lato" panose="020F0502020204030203" pitchFamily="34" charset="0"/>
              <a:ea typeface="Lato" panose="020F0502020204030203" pitchFamily="34" charset="0"/>
              <a:cs typeface="Lato" panose="020F0502020204030203" pitchFamily="34" charset="0"/>
            </a:endParaRPr>
          </a:p>
          <a:p>
            <a:pPr algn="ctr"/>
            <a:endParaRPr lang="en-GB" sz="3200" dirty="0">
              <a:solidFill>
                <a:schemeClr val="bg1">
                  <a:lumMod val="50000"/>
                </a:schemeClr>
              </a:solidFill>
              <a:latin typeface="Lucida Console" panose="020B0609040504020204" pitchFamily="49"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7393" y="2531101"/>
            <a:ext cx="8889957" cy="1508105"/>
          </a:xfrm>
          <a:prstGeom prst="rect">
            <a:avLst/>
          </a:prstGeom>
          <a:solidFill>
            <a:srgbClr val="95519E"/>
          </a:solidFill>
        </p:spPr>
        <p:txBody>
          <a:bodyPr wrap="square" rtlCol="0">
            <a:spAutoFit/>
          </a:bodyPr>
          <a:lstStyle/>
          <a:p>
            <a:pPr algn="ctr"/>
            <a:r>
              <a:rPr lang="en-GB" sz="4600" dirty="0">
                <a:solidFill>
                  <a:schemeClr val="bg1"/>
                </a:solidFill>
                <a:latin typeface="League Spartan" panose="00000800000000000000" pitchFamily="50" charset="0"/>
                <a:ea typeface="Lato" panose="020F0502020204030203" pitchFamily="34" charset="0"/>
                <a:cs typeface="Lato" panose="020F0502020204030203" pitchFamily="34" charset="0"/>
              </a:rPr>
              <a:t>Drug and alcohol education</a:t>
            </a:r>
          </a:p>
          <a:p>
            <a:pPr algn="ctr"/>
            <a:r>
              <a:rPr lang="en-GB" sz="4600" dirty="0">
                <a:solidFill>
                  <a:schemeClr val="bg1"/>
                </a:solidFill>
                <a:latin typeface="League Spartan" panose="00000800000000000000" pitchFamily="50" charset="0"/>
                <a:ea typeface="Lato" panose="020F0502020204030203" pitchFamily="34" charset="0"/>
                <a:cs typeface="Lato" panose="020F0502020204030203" pitchFamily="34" charset="0"/>
              </a:rPr>
              <a:t> KS3</a:t>
            </a:r>
          </a:p>
        </p:txBody>
      </p:sp>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2" name="Footer Placeholder 1"/>
          <p:cNvSpPr>
            <a:spLocks noGrp="1"/>
          </p:cNvSpPr>
          <p:nvPr>
            <p:ph type="ftr" sz="quarter" idx="4294967295"/>
          </p:nvPr>
        </p:nvSpPr>
        <p:spPr>
          <a:xfrm>
            <a:off x="0" y="6558386"/>
            <a:ext cx="12192000" cy="307975"/>
          </a:xfrm>
        </p:spPr>
        <p:txBody>
          <a:bodyPr/>
          <a:lstStyle/>
          <a:p>
            <a:r>
              <a:rPr lang="en-GB" dirty="0">
                <a:solidFill>
                  <a:schemeClr val="bg1"/>
                </a:solidFill>
              </a:rPr>
              <a:t>© PSHE Association 2020 	</a:t>
            </a:r>
            <a:r>
              <a:rPr lang="en-GB" dirty="0"/>
              <a:t> </a:t>
            </a:r>
          </a:p>
        </p:txBody>
      </p:sp>
      <p:sp>
        <p:nvSpPr>
          <p:cNvPr id="7" name="Cloud Callout 6"/>
          <p:cNvSpPr/>
          <p:nvPr/>
        </p:nvSpPr>
        <p:spPr>
          <a:xfrm>
            <a:off x="5909731" y="195939"/>
            <a:ext cx="3697080" cy="1932775"/>
          </a:xfrm>
          <a:prstGeom prst="cloudCallout">
            <a:avLst>
              <a:gd name="adj1" fmla="val 50957"/>
              <a:gd name="adj2" fmla="val 74437"/>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93" y="363207"/>
            <a:ext cx="1814538" cy="1024390"/>
          </a:xfrm>
          <a:prstGeom prst="rect">
            <a:avLst/>
          </a:prstGeom>
        </p:spPr>
      </p:pic>
      <p:sp>
        <p:nvSpPr>
          <p:cNvPr id="13" name="TextBox 12"/>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pic>
        <p:nvPicPr>
          <p:cNvPr id="12" name="Picture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15467" t="18771" r="15467" b="18386"/>
          <a:stretch/>
        </p:blipFill>
        <p:spPr>
          <a:xfrm>
            <a:off x="3491345" y="406150"/>
            <a:ext cx="2263095" cy="2059172"/>
          </a:xfrm>
          <a:prstGeom prst="rect">
            <a:avLst/>
          </a:prstGeom>
        </p:spPr>
      </p:pic>
      <p:pic>
        <p:nvPicPr>
          <p:cNvPr id="14" name="Picture 13">
            <a:hlinkClick r:id="rId5"/>
            <a:extLst>
              <a:ext uri="{FF2B5EF4-FFF2-40B4-BE49-F238E27FC236}">
                <a16:creationId xmlns:a16="http://schemas.microsoft.com/office/drawing/2014/main" id="{C15D58C3-614F-455F-8F44-DFC18148B7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08489" y="2747304"/>
            <a:ext cx="2724043" cy="3853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182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b="1" dirty="0">
                <a:latin typeface="League Spartan" panose="00000800000000000000" pitchFamily="50" charset="0"/>
              </a:rPr>
              <a:t>Ground rules</a:t>
            </a: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7" name="Footer Placeholder 3">
            <a:extLst>
              <a:ext uri="{FF2B5EF4-FFF2-40B4-BE49-F238E27FC236}">
                <a16:creationId xmlns:a16="http://schemas.microsoft.com/office/drawing/2014/main" id="{B235D404-9892-4CC2-AEE9-B5797E23DB83}"/>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275724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3049" y="2680270"/>
            <a:ext cx="10965901" cy="3400931"/>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3200" b="1" dirty="0">
              <a:latin typeface="League Spartan" panose="00000800000000000000" pitchFamily="50" charset="0"/>
            </a:endParaRPr>
          </a:p>
          <a:p>
            <a:pPr lvl="3"/>
            <a:endParaRPr lang="en-GB" sz="100" b="1" dirty="0">
              <a:latin typeface="Gill Sans MT" panose="020B0502020104020203" pitchFamily="34" charset="0"/>
            </a:endParaRPr>
          </a:p>
          <a:p>
            <a:pPr lvl="3"/>
            <a:r>
              <a:rPr lang="en-GB" sz="2400" dirty="0">
                <a:latin typeface="Lato" panose="020F0502020204030203" pitchFamily="34" charset="0"/>
                <a:ea typeface="Lato" panose="020F0502020204030203" pitchFamily="34" charset="0"/>
                <a:cs typeface="Lato" panose="020F0502020204030203" pitchFamily="34" charset="0"/>
              </a:rPr>
              <a:t> </a:t>
            </a:r>
            <a:endParaRPr lang="en-GB" sz="2400" b="1" dirty="0">
              <a:latin typeface="Lato" panose="020B0604020202020204" charset="0"/>
              <a:ea typeface="Lato" panose="020B0604020202020204" charset="0"/>
              <a:cs typeface="Lato" panose="020B0604020202020204" charset="0"/>
            </a:endParaRPr>
          </a:p>
          <a:p>
            <a:pPr marL="914400" lvl="1" indent="-457200">
              <a:spcBef>
                <a:spcPts val="1200"/>
              </a:spcBef>
              <a:buSzPct val="202000"/>
              <a:buBlip>
                <a:blip r:embed="rId3"/>
              </a:buBlip>
            </a:pPr>
            <a:r>
              <a:rPr lang="en-GB" sz="2400" dirty="0">
                <a:latin typeface="Lato" panose="020B0604020202020204" charset="0"/>
                <a:ea typeface="Lato" panose="020B0604020202020204" charset="0"/>
                <a:cs typeface="Lato" panose="020B0604020202020204" charset="0"/>
              </a:rPr>
              <a:t>identify a range of risks related to tobacco and e-cigarette use</a:t>
            </a:r>
          </a:p>
          <a:p>
            <a:pPr marL="914400" lvl="1" indent="-457200">
              <a:spcBef>
                <a:spcPts val="1200"/>
              </a:spcBef>
              <a:buSzPct val="202000"/>
              <a:buBlip>
                <a:blip r:embed="rId3"/>
              </a:buBlip>
            </a:pPr>
            <a:r>
              <a:rPr lang="en-GB" sz="2400" dirty="0">
                <a:latin typeface="Lato" panose="020B0604020202020204" charset="0"/>
                <a:ea typeface="Lato" panose="020B0604020202020204" charset="0"/>
                <a:cs typeface="Lato" panose="020B0604020202020204" charset="0"/>
              </a:rPr>
              <a:t>analyse a range of potential influences on young people to smoke</a:t>
            </a:r>
          </a:p>
          <a:p>
            <a:pPr marL="914400" lvl="1" indent="-457200">
              <a:spcBef>
                <a:spcPts val="1200"/>
              </a:spcBef>
              <a:buSzPct val="202000"/>
              <a:buBlip>
                <a:blip r:embed="rId3"/>
              </a:buBlip>
            </a:pPr>
            <a:r>
              <a:rPr lang="en-GB" sz="2400" dirty="0">
                <a:latin typeface="Lato" panose="020B0604020202020204" charset="0"/>
                <a:ea typeface="Lato" panose="020B0604020202020204" charset="0"/>
                <a:cs typeface="Lato" panose="020B0604020202020204" charset="0"/>
              </a:rPr>
              <a:t>demonstrate strategies for managing peer influence in situations involving tobacco and e-cigarettes/vapes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sp>
        <p:nvSpPr>
          <p:cNvPr id="10" name="TextBox 9"/>
          <p:cNvSpPr txBox="1"/>
          <p:nvPr/>
        </p:nvSpPr>
        <p:spPr>
          <a:xfrm>
            <a:off x="2056583" y="740228"/>
            <a:ext cx="9585369" cy="1754326"/>
          </a:xfrm>
          <a:prstGeom prst="rect">
            <a:avLst/>
          </a:prstGeom>
          <a:solidFill>
            <a:schemeClr val="bg1"/>
          </a:solidFill>
        </p:spPr>
        <p:txBody>
          <a:bodyPr wrap="square" rtlCol="0">
            <a:spAutoFit/>
          </a:bodyPr>
          <a:lstStyle/>
          <a:p>
            <a:pPr>
              <a:buSzPct val="202000"/>
            </a:pPr>
            <a:r>
              <a:rPr lang="en-GB" sz="2600" dirty="0">
                <a:latin typeface="League Spartan" panose="020B0604020202020204" charset="0"/>
              </a:rPr>
              <a:t>We are learning </a:t>
            </a:r>
            <a:r>
              <a:rPr lang="en-US" sz="2600" dirty="0" smtClean="0">
                <a:latin typeface="League Spartan" panose="020B0604020202020204" charset="0"/>
              </a:rPr>
              <a:t>to </a:t>
            </a:r>
            <a:r>
              <a:rPr lang="en-US" sz="2600" dirty="0">
                <a:latin typeface="League Spartan" panose="020B0604020202020204" charset="0"/>
              </a:rPr>
              <a:t>understand and manage influences relating to tobacco and nicotine product use</a:t>
            </a:r>
            <a:endParaRPr lang="en-GB" sz="2600" dirty="0">
              <a:latin typeface="League Spartan" panose="020B0604020202020204" charset="0"/>
            </a:endParaRPr>
          </a:p>
          <a:p>
            <a:pPr>
              <a:lnSpc>
                <a:spcPct val="200000"/>
              </a:lnSpc>
              <a:buSzPct val="202000"/>
            </a:pPr>
            <a:endParaRPr lang="en-GB" sz="2800" dirty="0">
              <a:latin typeface="League Spartan" panose="020B060402020202020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676" y="471725"/>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1059676" y="2386833"/>
            <a:ext cx="877333" cy="1001704"/>
          </a:xfrm>
          <a:prstGeom prst="rect">
            <a:avLst/>
          </a:prstGeom>
        </p:spPr>
      </p:pic>
      <p:sp>
        <p:nvSpPr>
          <p:cNvPr id="8" name="Footer Placeholder 3">
            <a:extLst>
              <a:ext uri="{FF2B5EF4-FFF2-40B4-BE49-F238E27FC236}">
                <a16:creationId xmlns:a16="http://schemas.microsoft.com/office/drawing/2014/main" id="{9A993FB3-894D-4C30-98AB-9D5C0F38444C}"/>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382" y="369566"/>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Values reflection</a:t>
            </a:r>
          </a:p>
        </p:txBody>
      </p:sp>
      <p:sp>
        <p:nvSpPr>
          <p:cNvPr id="8" name="TextBox 7"/>
          <p:cNvSpPr txBox="1"/>
          <p:nvPr/>
        </p:nvSpPr>
        <p:spPr>
          <a:xfrm>
            <a:off x="195382" y="1194678"/>
            <a:ext cx="11992205" cy="830997"/>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Cut out the statements and place each where you think it falls on the continuum.</a:t>
            </a:r>
            <a:endParaRPr lang="en-US" sz="2400" b="1" dirty="0">
              <a:latin typeface="Lato" panose="020B0604020202020204" charset="0"/>
              <a:ea typeface="Lato" panose="020B0604020202020204" charset="0"/>
              <a:cs typeface="Lato" panose="020B0604020202020204" charset="0"/>
            </a:endParaRPr>
          </a:p>
          <a:p>
            <a:endParaRPr lang="en-US" sz="2400" b="1"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sp>
        <p:nvSpPr>
          <p:cNvPr id="6" name="Footer Placeholder 3">
            <a:extLst>
              <a:ext uri="{FF2B5EF4-FFF2-40B4-BE49-F238E27FC236}">
                <a16:creationId xmlns:a16="http://schemas.microsoft.com/office/drawing/2014/main" id="{B274A977-806B-40A9-9151-B700CE4864DE}"/>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
        <p:nvSpPr>
          <p:cNvPr id="7" name="Left-Right Arrow 6"/>
          <p:cNvSpPr/>
          <p:nvPr/>
        </p:nvSpPr>
        <p:spPr>
          <a:xfrm>
            <a:off x="474050" y="2277488"/>
            <a:ext cx="11388436" cy="783772"/>
          </a:xfrm>
          <a:prstGeom prst="leftRightArrow">
            <a:avLst/>
          </a:prstGeom>
          <a:gradFill flip="none" rotWithShape="1">
            <a:gsLst>
              <a:gs pos="0">
                <a:srgbClr val="53F371"/>
              </a:gs>
              <a:gs pos="54000">
                <a:srgbClr val="FFC000"/>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8847118" y="1794842"/>
            <a:ext cx="2921330" cy="461665"/>
          </a:xfrm>
          <a:prstGeom prst="rect">
            <a:avLst/>
          </a:prstGeom>
          <a:noFill/>
        </p:spPr>
        <p:txBody>
          <a:bodyPr wrap="square" rtlCol="0">
            <a:spAutoFit/>
          </a:bodyPr>
          <a:lstStyle/>
          <a:p>
            <a:r>
              <a:rPr lang="en-GB" sz="2400" b="1" dirty="0"/>
              <a:t>STRONGLY DISAGREE</a:t>
            </a:r>
          </a:p>
        </p:txBody>
      </p:sp>
      <p:sp>
        <p:nvSpPr>
          <p:cNvPr id="10" name="TextBox 9"/>
          <p:cNvSpPr txBox="1"/>
          <p:nvPr/>
        </p:nvSpPr>
        <p:spPr>
          <a:xfrm>
            <a:off x="195382" y="1782706"/>
            <a:ext cx="2429065" cy="461665"/>
          </a:xfrm>
          <a:prstGeom prst="rect">
            <a:avLst/>
          </a:prstGeom>
          <a:noFill/>
        </p:spPr>
        <p:txBody>
          <a:bodyPr wrap="square" rtlCol="0">
            <a:spAutoFit/>
          </a:bodyPr>
          <a:lstStyle/>
          <a:p>
            <a:r>
              <a:rPr lang="en-GB" sz="2400" b="1" dirty="0"/>
              <a:t>STRONGLY AGREE</a:t>
            </a:r>
          </a:p>
        </p:txBody>
      </p:sp>
      <p:graphicFrame>
        <p:nvGraphicFramePr>
          <p:cNvPr id="11" name="Table 10"/>
          <p:cNvGraphicFramePr>
            <a:graphicFrameLocks noGrp="1"/>
          </p:cNvGraphicFramePr>
          <p:nvPr>
            <p:extLst>
              <p:ext uri="{D42A27DB-BD31-4B8C-83A1-F6EECF244321}">
                <p14:modId xmlns:p14="http://schemas.microsoft.com/office/powerpoint/2010/main" val="500685498"/>
              </p:ext>
            </p:extLst>
          </p:nvPr>
        </p:nvGraphicFramePr>
        <p:xfrm>
          <a:off x="195382" y="3234479"/>
          <a:ext cx="11822446" cy="3501849"/>
        </p:xfrm>
        <a:graphic>
          <a:graphicData uri="http://schemas.openxmlformats.org/drawingml/2006/table">
            <a:tbl>
              <a:tblPr firstRow="1" firstCol="1" bandRow="1">
                <a:tableStyleId>{5940675A-B579-460E-94D1-54222C63F5DA}</a:tableStyleId>
              </a:tblPr>
              <a:tblGrid>
                <a:gridCol w="3940534">
                  <a:extLst>
                    <a:ext uri="{9D8B030D-6E8A-4147-A177-3AD203B41FA5}">
                      <a16:colId xmlns:a16="http://schemas.microsoft.com/office/drawing/2014/main" val="4210231060"/>
                    </a:ext>
                  </a:extLst>
                </a:gridCol>
                <a:gridCol w="3940534">
                  <a:extLst>
                    <a:ext uri="{9D8B030D-6E8A-4147-A177-3AD203B41FA5}">
                      <a16:colId xmlns:a16="http://schemas.microsoft.com/office/drawing/2014/main" val="1040199623"/>
                    </a:ext>
                  </a:extLst>
                </a:gridCol>
                <a:gridCol w="3941378">
                  <a:extLst>
                    <a:ext uri="{9D8B030D-6E8A-4147-A177-3AD203B41FA5}">
                      <a16:colId xmlns:a16="http://schemas.microsoft.com/office/drawing/2014/main" val="3710307601"/>
                    </a:ext>
                  </a:extLst>
                </a:gridCol>
              </a:tblGrid>
              <a:tr h="1167283">
                <a:tc>
                  <a:txBody>
                    <a:bodyPr/>
                    <a:lstStyle/>
                    <a:p>
                      <a:pPr algn="ctr">
                        <a:lnSpc>
                          <a:spcPct val="107000"/>
                        </a:lnSpc>
                        <a:spcAft>
                          <a:spcPts val="0"/>
                        </a:spcAft>
                      </a:pPr>
                      <a:r>
                        <a:rPr lang="en-GB" sz="2400" dirty="0">
                          <a:effectLst/>
                        </a:rPr>
                        <a:t>1. People overstate the risks of using alcohol and tobacco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GB" sz="2400" dirty="0">
                          <a:effectLst/>
                        </a:rPr>
                        <a:t>2. When people take drugs, they never really know what they are taking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GB" sz="2400" dirty="0">
                          <a:effectLst/>
                        </a:rPr>
                        <a:t>3. Medications have been well evaluated so there are no risks when taking them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695222737"/>
                  </a:ext>
                </a:extLst>
              </a:tr>
              <a:tr h="1167283">
                <a:tc>
                  <a:txBody>
                    <a:bodyPr/>
                    <a:lstStyle/>
                    <a:p>
                      <a:pPr algn="ctr">
                        <a:lnSpc>
                          <a:spcPct val="107000"/>
                        </a:lnSpc>
                        <a:spcAft>
                          <a:spcPts val="0"/>
                        </a:spcAft>
                      </a:pPr>
                      <a:r>
                        <a:rPr lang="en-GB" sz="2400" dirty="0">
                          <a:effectLst/>
                        </a:rPr>
                        <a:t>4. It is important for people to make their own mind up about taking substances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GB" sz="2400" dirty="0">
                          <a:effectLst/>
                        </a:rPr>
                        <a:t>5. Making healthy choices regarding drugs, alcohol and tobacco is easy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GB" sz="2400" dirty="0">
                          <a:effectLst/>
                        </a:rPr>
                        <a:t>6. Young people like taking risks and find smoking and drinking exciting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73500939"/>
                  </a:ext>
                </a:extLst>
              </a:tr>
              <a:tr h="1167283">
                <a:tc>
                  <a:txBody>
                    <a:bodyPr/>
                    <a:lstStyle/>
                    <a:p>
                      <a:pPr algn="ctr">
                        <a:lnSpc>
                          <a:spcPct val="107000"/>
                        </a:lnSpc>
                        <a:spcAft>
                          <a:spcPts val="0"/>
                        </a:spcAft>
                      </a:pPr>
                      <a:r>
                        <a:rPr lang="en-GB" sz="2400" dirty="0">
                          <a:effectLst/>
                        </a:rPr>
                        <a:t>7. Young people mostly use drugs because their friends do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GB" sz="2400" dirty="0">
                          <a:effectLst/>
                        </a:rPr>
                        <a:t>8. If adults didn’t drink or smoke as much, young people wouldn’t either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GB" sz="2400" dirty="0">
                          <a:effectLst/>
                        </a:rPr>
                        <a:t>9. Fewer school children are using drugs, alcohol and tobacco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466686496"/>
                  </a:ext>
                </a:extLst>
              </a:tr>
            </a:tbl>
          </a:graphicData>
        </a:graphic>
      </p:graphicFrame>
    </p:spTree>
    <p:extLst>
      <p:ext uri="{BB962C8B-B14F-4D97-AF65-F5344CB8AC3E}">
        <p14:creationId xmlns:p14="http://schemas.microsoft.com/office/powerpoint/2010/main" val="57663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t>© PSHE Association 2018   </a:t>
            </a:r>
            <a:endParaRPr lang="en-GB"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13</a:t>
            </a:fld>
            <a:endParaRPr lang="en-GB" dirty="0"/>
          </a:p>
        </p:txBody>
      </p:sp>
      <p:sp>
        <p:nvSpPr>
          <p:cNvPr id="4" name="Rectangle 3">
            <a:extLst>
              <a:ext uri="{FF2B5EF4-FFF2-40B4-BE49-F238E27FC236}">
                <a16:creationId xmlns:a16="http://schemas.microsoft.com/office/drawing/2014/main" id="{C4CE7A68-C466-4B58-8F23-ABB8B892084A}"/>
              </a:ext>
            </a:extLst>
          </p:cNvPr>
          <p:cNvSpPr/>
          <p:nvPr/>
        </p:nvSpPr>
        <p:spPr>
          <a:xfrm>
            <a:off x="239712" y="1240354"/>
            <a:ext cx="11952288" cy="3293209"/>
          </a:xfrm>
          <a:prstGeom prst="rect">
            <a:avLst/>
          </a:prstGeom>
        </p:spPr>
        <p:txBody>
          <a:bodyPr wrap="square">
            <a:spAutoFit/>
          </a:bodyPr>
          <a:lstStyle/>
          <a:p>
            <a:pPr lvl="0">
              <a:spcBef>
                <a:spcPts val="1200"/>
              </a:spcBef>
            </a:pPr>
            <a:r>
              <a:rPr lang="en-GB" sz="2400" dirty="0">
                <a:latin typeface="Lato" panose="020B0604020202020204" charset="0"/>
                <a:ea typeface="Lato" panose="020B0604020202020204" charset="0"/>
                <a:cs typeface="Lato" panose="020B0604020202020204" charset="0"/>
              </a:rPr>
              <a:t>Write down what you think the answers might be to the questions below:</a:t>
            </a:r>
          </a:p>
          <a:p>
            <a:pPr marL="914400" lvl="1" indent="-457200">
              <a:spcBef>
                <a:spcPts val="1200"/>
              </a:spcBef>
              <a:buFont typeface="+mj-lt"/>
              <a:buAutoNum type="arabicPeriod"/>
            </a:pPr>
            <a:r>
              <a:rPr lang="en-GB" sz="2400" dirty="0">
                <a:latin typeface="Lato" panose="020B0604020202020204" charset="0"/>
                <a:ea typeface="Lato" panose="020B0604020202020204" charset="0"/>
                <a:cs typeface="Lato" panose="020B0604020202020204" charset="0"/>
              </a:rPr>
              <a:t>What percentage of young people aged 11-13 have never tried smoking cigarettes? </a:t>
            </a:r>
          </a:p>
          <a:p>
            <a:pPr marL="914400" lvl="1" indent="-457200">
              <a:spcBef>
                <a:spcPts val="1200"/>
              </a:spcBef>
              <a:buFont typeface="+mj-lt"/>
              <a:buAutoNum type="arabicPeriod"/>
            </a:pPr>
            <a:r>
              <a:rPr lang="en-GB" sz="2400" dirty="0">
                <a:latin typeface="Lato" panose="020B0604020202020204" charset="0"/>
                <a:ea typeface="Lato" panose="020B0604020202020204" charset="0"/>
                <a:cs typeface="Lato" panose="020B0604020202020204" charset="0"/>
              </a:rPr>
              <a:t>What percentage of young people aged 11-13 say they are regular smokers? </a:t>
            </a:r>
          </a:p>
          <a:p>
            <a:pPr marL="914400" lvl="1" indent="-457200">
              <a:spcBef>
                <a:spcPts val="1200"/>
              </a:spcBef>
              <a:buFont typeface="+mj-lt"/>
              <a:buAutoNum type="arabicPeriod"/>
            </a:pPr>
            <a:r>
              <a:rPr lang="en-GB" sz="2400" dirty="0">
                <a:latin typeface="Lato" panose="020B0604020202020204" charset="0"/>
                <a:ea typeface="Lato" panose="020B0604020202020204" charset="0"/>
                <a:cs typeface="Lato" panose="020B0604020202020204" charset="0"/>
              </a:rPr>
              <a:t>What percentage of young people aged 11-13 are regular users of e-cigarettes/vapes? </a:t>
            </a:r>
          </a:p>
          <a:p>
            <a:pPr marL="914400" lvl="1" indent="-457200">
              <a:spcBef>
                <a:spcPts val="1200"/>
              </a:spcBef>
              <a:buFont typeface="+mj-lt"/>
              <a:buAutoNum type="arabicPeriod"/>
            </a:pPr>
            <a:r>
              <a:rPr lang="en-GB" sz="2400" dirty="0">
                <a:latin typeface="Lato" panose="020B0604020202020204" charset="0"/>
                <a:ea typeface="Lato" panose="020B0604020202020204" charset="0"/>
                <a:cs typeface="Lato" panose="020B0604020202020204" charset="0"/>
              </a:rPr>
              <a:t>What percentage of young people aged 11-13 said they had never taken drugs? </a:t>
            </a:r>
          </a:p>
        </p:txBody>
      </p:sp>
      <p:sp>
        <p:nvSpPr>
          <p:cNvPr id="5" name="TextBox 4"/>
          <p:cNvSpPr txBox="1"/>
          <p:nvPr/>
        </p:nvSpPr>
        <p:spPr>
          <a:xfrm>
            <a:off x="195382" y="369566"/>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Values reflection</a:t>
            </a:r>
          </a:p>
        </p:txBody>
      </p:sp>
      <p:sp>
        <p:nvSpPr>
          <p:cNvPr id="6" name="Rectangle 5">
            <a:extLst>
              <a:ext uri="{FF2B5EF4-FFF2-40B4-BE49-F238E27FC236}">
                <a16:creationId xmlns:a16="http://schemas.microsoft.com/office/drawing/2014/main" id="{C4CE7A68-C466-4B58-8F23-ABB8B892084A}"/>
              </a:ext>
            </a:extLst>
          </p:cNvPr>
          <p:cNvSpPr/>
          <p:nvPr/>
        </p:nvSpPr>
        <p:spPr>
          <a:xfrm>
            <a:off x="156675" y="4660566"/>
            <a:ext cx="11952288" cy="2031325"/>
          </a:xfrm>
          <a:prstGeom prst="rect">
            <a:avLst/>
          </a:prstGeom>
        </p:spPr>
        <p:txBody>
          <a:bodyPr wrap="square">
            <a:spAutoFit/>
          </a:bodyPr>
          <a:lstStyle/>
          <a:p>
            <a:pPr marL="457200" indent="-457200">
              <a:spcBef>
                <a:spcPts val="1200"/>
              </a:spcBef>
              <a:buFont typeface="+mj-lt"/>
              <a:buAutoNum type="arabicPeriod"/>
            </a:pPr>
            <a:r>
              <a:rPr lang="en-GB" sz="2400" dirty="0">
                <a:solidFill>
                  <a:srgbClr val="95519E"/>
                </a:solidFill>
                <a:latin typeface="Lato" panose="020B0604020202020204" charset="0"/>
                <a:ea typeface="Lato" panose="020B0604020202020204" charset="0"/>
                <a:cs typeface="Lato" panose="020B0604020202020204" charset="0"/>
              </a:rPr>
              <a:t> 92%</a:t>
            </a:r>
          </a:p>
          <a:p>
            <a:pPr marL="457200" indent="-457200">
              <a:spcBef>
                <a:spcPts val="1200"/>
              </a:spcBef>
              <a:buFont typeface="+mj-lt"/>
              <a:buAutoNum type="arabicPeriod"/>
            </a:pPr>
            <a:r>
              <a:rPr lang="en-GB" sz="2400" dirty="0">
                <a:solidFill>
                  <a:srgbClr val="95519E"/>
                </a:solidFill>
                <a:latin typeface="Lato" panose="020B0604020202020204" charset="0"/>
                <a:ea typeface="Lato" panose="020B0604020202020204" charset="0"/>
                <a:cs typeface="Lato" panose="020B0604020202020204" charset="0"/>
              </a:rPr>
              <a:t>0.4%</a:t>
            </a:r>
          </a:p>
          <a:p>
            <a:pPr marL="457200" indent="-457200">
              <a:spcBef>
                <a:spcPts val="1200"/>
              </a:spcBef>
              <a:buFont typeface="+mj-lt"/>
              <a:buAutoNum type="arabicPeriod"/>
            </a:pPr>
            <a:r>
              <a:rPr lang="en-GB" sz="2400" dirty="0">
                <a:solidFill>
                  <a:srgbClr val="95519E"/>
                </a:solidFill>
                <a:latin typeface="Lato" panose="020B0604020202020204" charset="0"/>
                <a:ea typeface="Lato" panose="020B0604020202020204" charset="0"/>
                <a:cs typeface="Lato" panose="020B0604020202020204" charset="0"/>
              </a:rPr>
              <a:t>1%</a:t>
            </a:r>
          </a:p>
          <a:p>
            <a:pPr marL="457200" indent="-457200">
              <a:spcBef>
                <a:spcPts val="1200"/>
              </a:spcBef>
              <a:buFont typeface="+mj-lt"/>
              <a:buAutoNum type="arabicPeriod"/>
            </a:pPr>
            <a:r>
              <a:rPr lang="en-GB" sz="2400" dirty="0">
                <a:solidFill>
                  <a:srgbClr val="95519E"/>
                </a:solidFill>
                <a:latin typeface="Lato" panose="020B0604020202020204" charset="0"/>
                <a:ea typeface="Lato" panose="020B0604020202020204" charset="0"/>
                <a:cs typeface="Lato" panose="020B0604020202020204" charset="0"/>
              </a:rPr>
              <a:t>85%</a:t>
            </a:r>
          </a:p>
        </p:txBody>
      </p:sp>
    </p:spTree>
    <p:extLst>
      <p:ext uri="{BB962C8B-B14F-4D97-AF65-F5344CB8AC3E}">
        <p14:creationId xmlns:p14="http://schemas.microsoft.com/office/powerpoint/2010/main" val="313467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Tobacco effects</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14</a:t>
            </a:fld>
            <a:endParaRPr lang="en-GB" dirty="0"/>
          </a:p>
        </p:txBody>
      </p:sp>
      <p:pic>
        <p:nvPicPr>
          <p:cNvPr id="22" name="Picture 21"/>
          <p:cNvPicPr>
            <a:picLocks noChangeAspect="1"/>
          </p:cNvPicPr>
          <p:nvPr/>
        </p:nvPicPr>
        <p:blipFill rotWithShape="1">
          <a:blip r:embed="rId3"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720734" y="5828931"/>
            <a:ext cx="615851" cy="678158"/>
          </a:xfrm>
          <a:prstGeom prst="rect">
            <a:avLst/>
          </a:prstGeom>
        </p:spPr>
      </p:pic>
      <p:pic>
        <p:nvPicPr>
          <p:cNvPr id="11" name="Picture 10">
            <a:extLst>
              <a:ext uri="{FF2B5EF4-FFF2-40B4-BE49-F238E27FC236}">
                <a16:creationId xmlns:a16="http://schemas.microsoft.com/office/drawing/2014/main" id="{3449B8CF-8E43-481D-BA5A-F8D5CD642F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232461" y="5790018"/>
            <a:ext cx="321720" cy="755985"/>
          </a:xfrm>
          <a:prstGeom prst="rect">
            <a:avLst/>
          </a:prstGeom>
        </p:spPr>
      </p:pic>
      <p:sp>
        <p:nvSpPr>
          <p:cNvPr id="8" name="Footer Placeholder 3">
            <a:extLst>
              <a:ext uri="{FF2B5EF4-FFF2-40B4-BE49-F238E27FC236}">
                <a16:creationId xmlns:a16="http://schemas.microsoft.com/office/drawing/2014/main" id="{6B07C47A-821C-4136-9B5F-FF48E947BE53}"/>
              </a:ext>
            </a:extLst>
          </p:cNvPr>
          <p:cNvSpPr>
            <a:spLocks noGrp="1"/>
          </p:cNvSpPr>
          <p:nvPr>
            <p:ph type="ftr" sz="quarter" idx="11"/>
          </p:nvPr>
        </p:nvSpPr>
        <p:spPr>
          <a:xfrm>
            <a:off x="0" y="6546902"/>
            <a:ext cx="12192000" cy="365125"/>
          </a:xfrm>
        </p:spPr>
        <p:txBody>
          <a:bodyPr/>
          <a:lstStyle/>
          <a:p>
            <a:r>
              <a:rPr lang="en-GB" sz="1050" dirty="0"/>
              <a:t>© PSHE Association 2020 </a:t>
            </a:r>
            <a:r>
              <a:rPr lang="en-GB" dirty="0"/>
              <a:t>	 </a:t>
            </a:r>
          </a:p>
        </p:txBody>
      </p:sp>
      <p:sp>
        <p:nvSpPr>
          <p:cNvPr id="9" name="TextBox 8">
            <a:extLst>
              <a:ext uri="{FF2B5EF4-FFF2-40B4-BE49-F238E27FC236}">
                <a16:creationId xmlns:a16="http://schemas.microsoft.com/office/drawing/2014/main" id="{2FA1CF10-1517-40EF-844A-EBB69651AE50}"/>
              </a:ext>
            </a:extLst>
          </p:cNvPr>
          <p:cNvSpPr txBox="1"/>
          <p:nvPr/>
        </p:nvSpPr>
        <p:spPr>
          <a:xfrm>
            <a:off x="276201" y="1191838"/>
            <a:ext cx="5162697" cy="830997"/>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What is the difference between nicotine and tobacco?</a:t>
            </a:r>
          </a:p>
        </p:txBody>
      </p:sp>
      <p:sp>
        <p:nvSpPr>
          <p:cNvPr id="2" name="Rectangle 1">
            <a:extLst>
              <a:ext uri="{FF2B5EF4-FFF2-40B4-BE49-F238E27FC236}">
                <a16:creationId xmlns:a16="http://schemas.microsoft.com/office/drawing/2014/main" id="{E429F172-D4D0-4E25-8A0D-492140FC5CAC}"/>
              </a:ext>
            </a:extLst>
          </p:cNvPr>
          <p:cNvSpPr/>
          <p:nvPr/>
        </p:nvSpPr>
        <p:spPr>
          <a:xfrm>
            <a:off x="276202" y="2139449"/>
            <a:ext cx="5827716" cy="1200329"/>
          </a:xfrm>
          <a:prstGeom prst="rect">
            <a:avLst/>
          </a:prstGeom>
        </p:spPr>
        <p:txBody>
          <a:bodyPr wrap="square">
            <a:spAutoFit/>
          </a:bodyPr>
          <a:lstStyle/>
          <a:p>
            <a:r>
              <a:rPr lang="en-GB" sz="2400" dirty="0">
                <a:latin typeface="Lato" panose="020B0604020202020204" charset="0"/>
                <a:ea typeface="Lato" panose="020B0604020202020204" charset="0"/>
                <a:cs typeface="Lato" panose="020B0604020202020204" charset="0"/>
              </a:rPr>
              <a:t>In pairs, categorise the risks into physical, mental/emotional and social/legal effects of using tobacco. e.g.:</a:t>
            </a:r>
          </a:p>
        </p:txBody>
      </p:sp>
      <p:sp>
        <p:nvSpPr>
          <p:cNvPr id="4" name="Rectangle 3">
            <a:extLst>
              <a:ext uri="{FF2B5EF4-FFF2-40B4-BE49-F238E27FC236}">
                <a16:creationId xmlns:a16="http://schemas.microsoft.com/office/drawing/2014/main" id="{8E73CE4E-6C2E-45E5-9424-C3C9B932538E}"/>
              </a:ext>
            </a:extLst>
          </p:cNvPr>
          <p:cNvSpPr/>
          <p:nvPr/>
        </p:nvSpPr>
        <p:spPr>
          <a:xfrm>
            <a:off x="6874578" y="756089"/>
            <a:ext cx="4846368" cy="4985980"/>
          </a:xfrm>
          <a:prstGeom prst="rect">
            <a:avLst/>
          </a:prstGeom>
        </p:spPr>
        <p:txBody>
          <a:bodyPr wrap="square">
            <a:spAutoFit/>
          </a:bodyPr>
          <a:lstStyle/>
          <a:p>
            <a:pPr marL="342900" lvl="0" indent="-342900">
              <a:spcBef>
                <a:spcPts val="1200"/>
              </a:spcBef>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Are there any risks that could fall under more than one category?</a:t>
            </a:r>
          </a:p>
          <a:p>
            <a:pPr marL="342900" lvl="0" indent="-342900">
              <a:spcBef>
                <a:spcPts val="1200"/>
              </a:spcBef>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Are there any short-term risks that may lead to other longer-term risks?</a:t>
            </a:r>
          </a:p>
          <a:p>
            <a:pPr marL="342900" lvl="0" indent="-342900">
              <a:spcBef>
                <a:spcPts val="1200"/>
              </a:spcBef>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Why do you think tobacco has a legally imposed age restriction?</a:t>
            </a:r>
          </a:p>
          <a:p>
            <a:pPr marL="342900" lvl="0" indent="-342900">
              <a:spcBef>
                <a:spcPts val="1200"/>
              </a:spcBef>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Why do you think the number of young people who smoke cigarettes has decreased year on year for the last 30 years?</a:t>
            </a:r>
          </a:p>
        </p:txBody>
      </p:sp>
      <p:pic>
        <p:nvPicPr>
          <p:cNvPr id="17" name="Picture 16">
            <a:extLst>
              <a:ext uri="{FF2B5EF4-FFF2-40B4-BE49-F238E27FC236}">
                <a16:creationId xmlns:a16="http://schemas.microsoft.com/office/drawing/2014/main" id="{4C08AD79-045C-4DE4-BF09-F3507C7D7B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7907"/>
          <a:stretch/>
        </p:blipFill>
        <p:spPr>
          <a:xfrm>
            <a:off x="2485783" y="4917228"/>
            <a:ext cx="2179213" cy="1407127"/>
          </a:xfrm>
          <a:prstGeom prst="rect">
            <a:avLst/>
          </a:prstGeom>
        </p:spPr>
      </p:pic>
      <p:pic>
        <p:nvPicPr>
          <p:cNvPr id="7" name="Picture 6">
            <a:extLst>
              <a:ext uri="{FF2B5EF4-FFF2-40B4-BE49-F238E27FC236}">
                <a16:creationId xmlns:a16="http://schemas.microsoft.com/office/drawing/2014/main" id="{19F201C0-1C46-4FBA-BC3E-1DD7F1055E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58" t="7781" r="72347" b="77835"/>
          <a:stretch/>
        </p:blipFill>
        <p:spPr>
          <a:xfrm>
            <a:off x="642817" y="3549614"/>
            <a:ext cx="1842966" cy="1506274"/>
          </a:xfrm>
          <a:prstGeom prst="rect">
            <a:avLst/>
          </a:prstGeom>
        </p:spPr>
      </p:pic>
    </p:spTree>
    <p:extLst>
      <p:ext uri="{BB962C8B-B14F-4D97-AF65-F5344CB8AC3E}">
        <p14:creationId xmlns:p14="http://schemas.microsoft.com/office/powerpoint/2010/main" val="361086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Spotting influences</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15</a:t>
            </a:fld>
            <a:endParaRPr lang="en-GB"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271884" y="5857007"/>
            <a:ext cx="369144" cy="867421"/>
          </a:xfrm>
          <a:prstGeom prst="rect">
            <a:avLst/>
          </a:prstGeom>
        </p:spPr>
      </p:pic>
      <p:sp>
        <p:nvSpPr>
          <p:cNvPr id="5" name="Rectangle 4">
            <a:extLst>
              <a:ext uri="{FF2B5EF4-FFF2-40B4-BE49-F238E27FC236}">
                <a16:creationId xmlns:a16="http://schemas.microsoft.com/office/drawing/2014/main" id="{2C715EEC-7582-49DC-B70A-228E8B66AE59}"/>
              </a:ext>
            </a:extLst>
          </p:cNvPr>
          <p:cNvSpPr/>
          <p:nvPr/>
        </p:nvSpPr>
        <p:spPr>
          <a:xfrm>
            <a:off x="372063" y="1606030"/>
            <a:ext cx="5244693" cy="3539430"/>
          </a:xfrm>
          <a:prstGeom prst="rect">
            <a:avLst/>
          </a:prstGeom>
        </p:spPr>
        <p:txBody>
          <a:bodyPr wrap="square">
            <a:spAutoFit/>
          </a:bodyPr>
          <a:lstStyle/>
          <a:p>
            <a:r>
              <a:rPr lang="en-GB" sz="3200" dirty="0">
                <a:latin typeface="Lato" panose="020B0604020202020204" charset="0"/>
                <a:ea typeface="Lato" panose="020B0604020202020204" charset="0"/>
                <a:cs typeface="Lato" panose="020B0604020202020204" charset="0"/>
              </a:rPr>
              <a:t>Read through the statements and discuss the influences on each character. </a:t>
            </a:r>
          </a:p>
          <a:p>
            <a:endParaRPr lang="en-GB" sz="3200" dirty="0">
              <a:latin typeface="Lato" panose="020B0604020202020204" charset="0"/>
              <a:ea typeface="Lato" panose="020B0604020202020204" charset="0"/>
              <a:cs typeface="Lato" panose="020B0604020202020204" charset="0"/>
            </a:endParaRPr>
          </a:p>
          <a:p>
            <a:r>
              <a:rPr lang="en-GB" sz="3200" dirty="0">
                <a:latin typeface="Lato" panose="020B0604020202020204" charset="0"/>
                <a:ea typeface="Lato" panose="020B0604020202020204" charset="0"/>
                <a:cs typeface="Lato" panose="020B0604020202020204" charset="0"/>
              </a:rPr>
              <a:t>Then annotate each statement with your ideas. </a:t>
            </a:r>
          </a:p>
        </p:txBody>
      </p:sp>
      <p:pic>
        <p:nvPicPr>
          <p:cNvPr id="4" name="Picture 3">
            <a:extLst>
              <a:ext uri="{FF2B5EF4-FFF2-40B4-BE49-F238E27FC236}">
                <a16:creationId xmlns:a16="http://schemas.microsoft.com/office/drawing/2014/main" id="{33FD7DE2-582A-496E-8363-931A394ADD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2250" y="1503123"/>
            <a:ext cx="5777630" cy="3851753"/>
          </a:xfrm>
          <a:prstGeom prst="rect">
            <a:avLst/>
          </a:prstGeom>
        </p:spPr>
      </p:pic>
      <p:sp>
        <p:nvSpPr>
          <p:cNvPr id="9" name="Footer Placeholder 3">
            <a:extLst>
              <a:ext uri="{FF2B5EF4-FFF2-40B4-BE49-F238E27FC236}">
                <a16:creationId xmlns:a16="http://schemas.microsoft.com/office/drawing/2014/main" id="{617FB21C-1B6A-47C9-81E4-55A7498C1DE8}"/>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291182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Managing peer influence</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16</a:t>
            </a:fld>
            <a:endParaRPr lang="en-GB" dirty="0"/>
          </a:p>
        </p:txBody>
      </p:sp>
      <p:sp>
        <p:nvSpPr>
          <p:cNvPr id="9" name="TextBox 8">
            <a:extLst>
              <a:ext uri="{FF2B5EF4-FFF2-40B4-BE49-F238E27FC236}">
                <a16:creationId xmlns:a16="http://schemas.microsoft.com/office/drawing/2014/main" id="{512E42DA-22F9-42C9-AA0B-F9292D99A1C4}"/>
              </a:ext>
            </a:extLst>
          </p:cNvPr>
          <p:cNvSpPr txBox="1"/>
          <p:nvPr/>
        </p:nvSpPr>
        <p:spPr>
          <a:xfrm>
            <a:off x="288344" y="1457671"/>
            <a:ext cx="6096001" cy="4493538"/>
          </a:xfrm>
          <a:prstGeom prst="rect">
            <a:avLst/>
          </a:prstGeom>
          <a:noFill/>
        </p:spPr>
        <p:txBody>
          <a:bodyPr wrap="square" rtlCol="0">
            <a:spAutoFit/>
          </a:bodyPr>
          <a:lstStyle/>
          <a:p>
            <a:r>
              <a:rPr lang="en-GB" sz="2200" b="1" dirty="0">
                <a:solidFill>
                  <a:srgbClr val="95519E"/>
                </a:solidFill>
                <a:latin typeface="Lato" panose="020B0604020202020204" charset="0"/>
                <a:ea typeface="Lato" panose="020B0604020202020204" charset="0"/>
                <a:cs typeface="Lato" panose="020B0604020202020204" charset="0"/>
              </a:rPr>
              <a:t>Peer pressure </a:t>
            </a:r>
            <a:r>
              <a:rPr lang="en-GB" sz="2200" dirty="0">
                <a:latin typeface="Lato" panose="020B0604020202020204" charset="0"/>
                <a:ea typeface="Lato" panose="020B0604020202020204" charset="0"/>
                <a:cs typeface="Lato" panose="020B0604020202020204" charset="0"/>
              </a:rPr>
              <a:t>- when people feel pressurised by their peers to do something that they might not want to do.</a:t>
            </a:r>
          </a:p>
          <a:p>
            <a:endParaRPr lang="en-GB" sz="2200" dirty="0">
              <a:latin typeface="Lato" panose="020B0604020202020204" charset="0"/>
              <a:ea typeface="Lato" panose="020B0604020202020204" charset="0"/>
              <a:cs typeface="Lato" panose="020B0604020202020204" charset="0"/>
            </a:endParaRPr>
          </a:p>
          <a:p>
            <a:r>
              <a:rPr lang="en-GB" sz="2200" b="1" dirty="0">
                <a:solidFill>
                  <a:srgbClr val="95519E"/>
                </a:solidFill>
                <a:latin typeface="Lato" panose="020B0604020202020204" charset="0"/>
                <a:ea typeface="Lato" panose="020B0604020202020204" charset="0"/>
                <a:cs typeface="Lato" panose="020B0604020202020204" charset="0"/>
              </a:rPr>
              <a:t>Peer influence </a:t>
            </a:r>
            <a:r>
              <a:rPr lang="en-GB" sz="2200" dirty="0">
                <a:latin typeface="Lato" panose="020B0604020202020204" charset="0"/>
                <a:ea typeface="Lato" panose="020B0604020202020204" charset="0"/>
                <a:cs typeface="Lato" panose="020B0604020202020204" charset="0"/>
              </a:rPr>
              <a:t>- does not just refer to a peer pressurising someone to do something, but also includes internal pressures to fit in or do what the person thinks is expected in a situation. </a:t>
            </a:r>
          </a:p>
          <a:p>
            <a:endParaRPr lang="en-GB" sz="2200" dirty="0">
              <a:latin typeface="Lato" panose="020B0604020202020204" charset="0"/>
              <a:ea typeface="Lato" panose="020B0604020202020204" charset="0"/>
              <a:cs typeface="Lato" panose="020B0604020202020204" charset="0"/>
            </a:endParaRPr>
          </a:p>
          <a:p>
            <a:r>
              <a:rPr lang="en-GB" sz="2200" dirty="0">
                <a:latin typeface="Lato" panose="020B0604020202020204" charset="0"/>
                <a:ea typeface="Lato" panose="020B0604020202020204" charset="0"/>
                <a:cs typeface="Lato" panose="020B0604020202020204" charset="0"/>
              </a:rPr>
              <a:t>Read the scenario you have been given: </a:t>
            </a:r>
          </a:p>
          <a:p>
            <a:r>
              <a:rPr lang="en-GB" sz="2200" dirty="0">
                <a:latin typeface="Lato" panose="020B0604020202020204" charset="0"/>
                <a:ea typeface="Lato" panose="020B0604020202020204" charset="0"/>
                <a:cs typeface="Lato" panose="020B0604020202020204" charset="0"/>
              </a:rPr>
              <a:t>What advice could you give about how the character could manage the influence?</a:t>
            </a:r>
          </a:p>
          <a:p>
            <a:endParaRPr lang="en-GB" sz="2200" dirty="0">
              <a:latin typeface="Lato" panose="020B0604020202020204" charset="0"/>
              <a:ea typeface="Lato" panose="020B0604020202020204" charset="0"/>
              <a:cs typeface="Lato" panose="020B0604020202020204" charset="0"/>
            </a:endParaRPr>
          </a:p>
        </p:txBody>
      </p:sp>
      <p:pic>
        <p:nvPicPr>
          <p:cNvPr id="4" name="Picture 3">
            <a:extLst>
              <a:ext uri="{FF2B5EF4-FFF2-40B4-BE49-F238E27FC236}">
                <a16:creationId xmlns:a16="http://schemas.microsoft.com/office/drawing/2014/main" id="{0C2CCE7A-0BB4-4CBA-93E9-92FC4A87D9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741" y="1399000"/>
            <a:ext cx="5003961" cy="3335974"/>
          </a:xfrm>
          <a:prstGeom prst="rect">
            <a:avLst/>
          </a:prstGeom>
        </p:spPr>
      </p:pic>
      <p:sp>
        <p:nvSpPr>
          <p:cNvPr id="10" name="Footer Placeholder 3">
            <a:extLst>
              <a:ext uri="{FF2B5EF4-FFF2-40B4-BE49-F238E27FC236}">
                <a16:creationId xmlns:a16="http://schemas.microsoft.com/office/drawing/2014/main" id="{0D8532E2-97CE-4463-8B90-27277719588F}"/>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
        <p:nvSpPr>
          <p:cNvPr id="2" name="Rectangle 1">
            <a:extLst>
              <a:ext uri="{FF2B5EF4-FFF2-40B4-BE49-F238E27FC236}">
                <a16:creationId xmlns:a16="http://schemas.microsoft.com/office/drawing/2014/main" id="{6C290BD7-6150-4DA5-9C0C-3D399E0E2329}"/>
              </a:ext>
            </a:extLst>
          </p:cNvPr>
          <p:cNvSpPr/>
          <p:nvPr/>
        </p:nvSpPr>
        <p:spPr>
          <a:xfrm>
            <a:off x="6669741" y="4981922"/>
            <a:ext cx="5311293" cy="1107996"/>
          </a:xfrm>
          <a:prstGeom prst="rect">
            <a:avLst/>
          </a:prstGeom>
        </p:spPr>
        <p:txBody>
          <a:bodyPr wrap="square">
            <a:spAutoFit/>
          </a:bodyPr>
          <a:lstStyle/>
          <a:p>
            <a:r>
              <a:rPr lang="en-GB" sz="2200" dirty="0">
                <a:latin typeface="Lato" panose="020B0604020202020204" charset="0"/>
                <a:ea typeface="Lato" panose="020B0604020202020204" charset="0"/>
                <a:cs typeface="Lato" panose="020B0604020202020204" charset="0"/>
              </a:rPr>
              <a:t>How might the character in statement 2 say “no” in response to peer influence? Write down 3 quotes on your post-its.</a:t>
            </a:r>
          </a:p>
        </p:txBody>
      </p:sp>
    </p:spTree>
    <p:extLst>
      <p:ext uri="{BB962C8B-B14F-4D97-AF65-F5344CB8AC3E}">
        <p14:creationId xmlns:p14="http://schemas.microsoft.com/office/powerpoint/2010/main" val="269817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413" y="45094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has been learnt?</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17</a:t>
            </a:fld>
            <a:endParaRPr lang="en-GB" dirty="0"/>
          </a:p>
        </p:txBody>
      </p:sp>
      <p:sp>
        <p:nvSpPr>
          <p:cNvPr id="9" name="Footer Placeholder 3">
            <a:extLst>
              <a:ext uri="{FF2B5EF4-FFF2-40B4-BE49-F238E27FC236}">
                <a16:creationId xmlns:a16="http://schemas.microsoft.com/office/drawing/2014/main" id="{48AA169D-1DF5-4CD4-B02A-7F36106AEAF3}"/>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
        <p:nvSpPr>
          <p:cNvPr id="5" name="Rectangle 4">
            <a:extLst>
              <a:ext uri="{FF2B5EF4-FFF2-40B4-BE49-F238E27FC236}">
                <a16:creationId xmlns:a16="http://schemas.microsoft.com/office/drawing/2014/main" id="{D6251C05-DA08-424E-B92E-6339E31F2108}"/>
              </a:ext>
            </a:extLst>
          </p:cNvPr>
          <p:cNvSpPr/>
          <p:nvPr/>
        </p:nvSpPr>
        <p:spPr>
          <a:xfrm>
            <a:off x="398135" y="1416493"/>
            <a:ext cx="7956970" cy="769441"/>
          </a:xfrm>
          <a:prstGeom prst="rect">
            <a:avLst/>
          </a:prstGeom>
        </p:spPr>
        <p:txBody>
          <a:bodyPr wrap="square">
            <a:spAutoFit/>
          </a:bodyPr>
          <a:lstStyle/>
          <a:p>
            <a:r>
              <a:rPr lang="en-GB" sz="2200" dirty="0">
                <a:latin typeface="Lato" panose="020B0604020202020204" charset="0"/>
                <a:ea typeface="Lato" panose="020B0604020202020204" charset="0"/>
                <a:cs typeface="Lato" panose="020B0604020202020204" charset="0"/>
              </a:rPr>
              <a:t>Draw around your hand and write the following on each finger:</a:t>
            </a:r>
          </a:p>
          <a:p>
            <a:endParaRPr lang="en-GB" sz="2200" dirty="0">
              <a:latin typeface="Lato" panose="020B0604020202020204" charset="0"/>
              <a:ea typeface="Lato" panose="020B0604020202020204" charset="0"/>
              <a:cs typeface="Lato" panose="020B0604020202020204" charset="0"/>
            </a:endParaRPr>
          </a:p>
        </p:txBody>
      </p:sp>
      <p:sp>
        <p:nvSpPr>
          <p:cNvPr id="11" name="Rectangle 10">
            <a:extLst>
              <a:ext uri="{FF2B5EF4-FFF2-40B4-BE49-F238E27FC236}">
                <a16:creationId xmlns:a16="http://schemas.microsoft.com/office/drawing/2014/main" id="{F911D2B0-0BAA-4C49-8CE4-9F2C11CF8295}"/>
              </a:ext>
            </a:extLst>
          </p:cNvPr>
          <p:cNvSpPr/>
          <p:nvPr/>
        </p:nvSpPr>
        <p:spPr>
          <a:xfrm>
            <a:off x="359413" y="2197608"/>
            <a:ext cx="9123254" cy="1446550"/>
          </a:xfrm>
          <a:prstGeom prst="rect">
            <a:avLst/>
          </a:prstGeom>
        </p:spPr>
        <p:txBody>
          <a:bodyPr wrap="square">
            <a:spAutoFit/>
          </a:bodyPr>
          <a:lstStyle/>
          <a:p>
            <a:pPr lvl="0"/>
            <a:r>
              <a:rPr lang="en-GB" sz="2200" b="1" dirty="0">
                <a:solidFill>
                  <a:srgbClr val="95519E"/>
                </a:solidFill>
                <a:latin typeface="Lato" panose="020B0604020202020204" charset="0"/>
                <a:ea typeface="Lato" panose="020B0604020202020204" charset="0"/>
                <a:cs typeface="Lato" panose="020B0604020202020204" charset="0"/>
              </a:rPr>
              <a:t>Thumb</a:t>
            </a:r>
            <a:r>
              <a:rPr lang="en-GB" sz="2200" dirty="0">
                <a:latin typeface="Lato" panose="020B0604020202020204" charset="0"/>
                <a:ea typeface="Lato" panose="020B0604020202020204" charset="0"/>
                <a:cs typeface="Lato" panose="020B0604020202020204" charset="0"/>
              </a:rPr>
              <a:t>: Something from today’s lesson that helped you feel more confident.</a:t>
            </a:r>
          </a:p>
          <a:p>
            <a:pPr lvl="0"/>
            <a:endParaRPr lang="en-GB" sz="2200" dirty="0">
              <a:latin typeface="Lato" panose="020B0604020202020204" charset="0"/>
              <a:ea typeface="Lato" panose="020B0604020202020204" charset="0"/>
              <a:cs typeface="Lato" panose="020B0604020202020204" charset="0"/>
            </a:endParaRPr>
          </a:p>
          <a:p>
            <a:pPr lvl="0"/>
            <a:endParaRPr lang="en-GB" sz="2200" dirty="0">
              <a:latin typeface="Lato" panose="020B0604020202020204" charset="0"/>
              <a:ea typeface="Lato" panose="020B0604020202020204" charset="0"/>
              <a:cs typeface="Lato" panose="020B0604020202020204" charset="0"/>
            </a:endParaRPr>
          </a:p>
        </p:txBody>
      </p:sp>
      <p:sp>
        <p:nvSpPr>
          <p:cNvPr id="12" name="Rectangle 11">
            <a:extLst>
              <a:ext uri="{FF2B5EF4-FFF2-40B4-BE49-F238E27FC236}">
                <a16:creationId xmlns:a16="http://schemas.microsoft.com/office/drawing/2014/main" id="{F72EBAA7-8127-44F4-9E5A-C1EA2132DD6C}"/>
              </a:ext>
            </a:extLst>
          </p:cNvPr>
          <p:cNvSpPr/>
          <p:nvPr/>
        </p:nvSpPr>
        <p:spPr>
          <a:xfrm>
            <a:off x="374362" y="3306252"/>
            <a:ext cx="11434452" cy="2800767"/>
          </a:xfrm>
          <a:prstGeom prst="rect">
            <a:avLst/>
          </a:prstGeom>
        </p:spPr>
        <p:txBody>
          <a:bodyPr wrap="square">
            <a:spAutoFit/>
          </a:bodyPr>
          <a:lstStyle/>
          <a:p>
            <a:pPr lvl="0"/>
            <a:r>
              <a:rPr lang="en-GB" sz="2200" b="1" dirty="0">
                <a:solidFill>
                  <a:srgbClr val="95519E"/>
                </a:solidFill>
                <a:latin typeface="Lato" panose="020B0604020202020204" charset="0"/>
                <a:ea typeface="Lato" panose="020B0604020202020204" charset="0"/>
                <a:cs typeface="Lato" panose="020B0604020202020204" charset="0"/>
              </a:rPr>
              <a:t>Index finger: </a:t>
            </a:r>
            <a:r>
              <a:rPr lang="en-GB" sz="2200" dirty="0">
                <a:latin typeface="Lato" panose="020B0604020202020204" charset="0"/>
                <a:ea typeface="Lato" panose="020B0604020202020204" charset="0"/>
                <a:cs typeface="Lato" panose="020B0604020202020204" charset="0"/>
              </a:rPr>
              <a:t>Describe a strategy you learned today that you could use in the future.</a:t>
            </a:r>
          </a:p>
          <a:p>
            <a:pPr lvl="0"/>
            <a:endParaRPr lang="en-GB" sz="2200" dirty="0">
              <a:latin typeface="Lato" panose="020B0604020202020204" charset="0"/>
              <a:ea typeface="Lato" panose="020B0604020202020204" charset="0"/>
              <a:cs typeface="Lato" panose="020B0604020202020204" charset="0"/>
            </a:endParaRPr>
          </a:p>
          <a:p>
            <a:pPr lvl="0"/>
            <a:r>
              <a:rPr lang="en-GB" sz="2200" b="1" dirty="0">
                <a:solidFill>
                  <a:srgbClr val="95519E"/>
                </a:solidFill>
                <a:latin typeface="Lato" panose="020B0604020202020204" charset="0"/>
                <a:ea typeface="Lato" panose="020B0604020202020204" charset="0"/>
                <a:cs typeface="Lato" panose="020B0604020202020204" charset="0"/>
              </a:rPr>
              <a:t>Middle Finger: </a:t>
            </a:r>
            <a:r>
              <a:rPr lang="en-GB" sz="2200" dirty="0">
                <a:latin typeface="Lato" panose="020B0604020202020204" charset="0"/>
                <a:ea typeface="Lato" panose="020B0604020202020204" charset="0"/>
                <a:cs typeface="Lato" panose="020B0604020202020204" charset="0"/>
              </a:rPr>
              <a:t>An interesting fact you learned this lesson.</a:t>
            </a:r>
          </a:p>
          <a:p>
            <a:pPr lvl="0"/>
            <a:endParaRPr lang="en-GB" sz="2200" dirty="0">
              <a:latin typeface="Lato" panose="020B0604020202020204" charset="0"/>
              <a:ea typeface="Lato" panose="020B0604020202020204" charset="0"/>
              <a:cs typeface="Lato" panose="020B0604020202020204" charset="0"/>
            </a:endParaRPr>
          </a:p>
          <a:p>
            <a:pPr lvl="0"/>
            <a:r>
              <a:rPr lang="en-GB" sz="2200" b="1" dirty="0">
                <a:solidFill>
                  <a:srgbClr val="95519E"/>
                </a:solidFill>
                <a:latin typeface="Lato" panose="020B0604020202020204" charset="0"/>
                <a:ea typeface="Lato" panose="020B0604020202020204" charset="0"/>
                <a:cs typeface="Lato" panose="020B0604020202020204" charset="0"/>
              </a:rPr>
              <a:t>Third Finger: </a:t>
            </a:r>
            <a:r>
              <a:rPr lang="en-GB" sz="2200" dirty="0">
                <a:latin typeface="Lato" panose="020B0604020202020204" charset="0"/>
                <a:ea typeface="Lato" panose="020B0604020202020204" charset="0"/>
                <a:cs typeface="Lato" panose="020B0604020202020204" charset="0"/>
              </a:rPr>
              <a:t>Reflection on whether and how your opinion on smoking has changed. (If not, why not?)</a:t>
            </a:r>
          </a:p>
          <a:p>
            <a:pPr lvl="0"/>
            <a:endParaRPr lang="en-GB" sz="2200" dirty="0">
              <a:latin typeface="Lato" panose="020B0604020202020204" charset="0"/>
              <a:ea typeface="Lato" panose="020B0604020202020204" charset="0"/>
              <a:cs typeface="Lato" panose="020B0604020202020204" charset="0"/>
            </a:endParaRPr>
          </a:p>
          <a:p>
            <a:pPr lvl="0"/>
            <a:r>
              <a:rPr lang="en-GB" sz="2200" b="1" dirty="0">
                <a:solidFill>
                  <a:srgbClr val="95519E"/>
                </a:solidFill>
                <a:latin typeface="Lato" panose="020B0604020202020204" charset="0"/>
                <a:ea typeface="Lato" panose="020B0604020202020204" charset="0"/>
                <a:cs typeface="Lato" panose="020B0604020202020204" charset="0"/>
              </a:rPr>
              <a:t>Little finger: </a:t>
            </a:r>
            <a:r>
              <a:rPr lang="en-GB" sz="2200" dirty="0">
                <a:latin typeface="Lato" panose="020B0604020202020204" charset="0"/>
                <a:ea typeface="Lato" panose="020B0604020202020204" charset="0"/>
                <a:cs typeface="Lato" panose="020B0604020202020204" charset="0"/>
              </a:rPr>
              <a:t>One way you can support others to resist peer influence.</a:t>
            </a:r>
            <a:endParaRPr lang="en-GB" sz="2200" dirty="0"/>
          </a:p>
        </p:txBody>
      </p:sp>
      <p:pic>
        <p:nvPicPr>
          <p:cNvPr id="14" name="Picture 13">
            <a:extLst>
              <a:ext uri="{FF2B5EF4-FFF2-40B4-BE49-F238E27FC236}">
                <a16:creationId xmlns:a16="http://schemas.microsoft.com/office/drawing/2014/main" id="{C47DE5F2-54C7-4299-8D19-2BB2B6985B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400" y="41207"/>
            <a:ext cx="3136667" cy="3193213"/>
          </a:xfrm>
          <a:prstGeom prst="rect">
            <a:avLst/>
          </a:prstGeom>
        </p:spPr>
      </p:pic>
    </p:spTree>
    <p:extLst>
      <p:ext uri="{BB962C8B-B14F-4D97-AF65-F5344CB8AC3E}">
        <p14:creationId xmlns:p14="http://schemas.microsoft.com/office/powerpoint/2010/main" val="25750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Further support</a:t>
            </a:r>
          </a:p>
        </p:txBody>
      </p:sp>
      <p:sp>
        <p:nvSpPr>
          <p:cNvPr id="8" name="TextBox 7"/>
          <p:cNvSpPr txBox="1"/>
          <p:nvPr/>
        </p:nvSpPr>
        <p:spPr>
          <a:xfrm>
            <a:off x="568696" y="1876406"/>
            <a:ext cx="11293789" cy="4418454"/>
          </a:xfrm>
          <a:prstGeom prst="rect">
            <a:avLst/>
          </a:prstGeom>
          <a:noFill/>
        </p:spPr>
        <p:txBody>
          <a:bodyPr wrap="square" rtlCol="0">
            <a:spAutoFit/>
          </a:bodyPr>
          <a:lstStyle/>
          <a:p>
            <a:pPr lvl="0"/>
            <a:r>
              <a:rPr lang="en-GB" sz="2800" dirty="0">
                <a:latin typeface="Lato" panose="020B0604020202020204" charset="0"/>
                <a:ea typeface="Lato" panose="020B0604020202020204" charset="0"/>
                <a:cs typeface="Lato" panose="020B0604020202020204" charset="0"/>
              </a:rPr>
              <a:t>Speak to a tutor, head of year or other trusted member of staff in the school</a:t>
            </a:r>
          </a:p>
          <a:p>
            <a:pPr lvl="0"/>
            <a:endParaRPr lang="en-GB" sz="2800" dirty="0">
              <a:latin typeface="Lato" panose="020B0604020202020204" charset="0"/>
              <a:ea typeface="Lato" panose="020B0604020202020204" charset="0"/>
              <a:cs typeface="Lato" panose="020B0604020202020204" charset="0"/>
            </a:endParaRPr>
          </a:p>
          <a:p>
            <a:pPr lvl="0"/>
            <a:r>
              <a:rPr lang="en-GB" sz="2800" dirty="0">
                <a:latin typeface="Lato" panose="020B0604020202020204" charset="0"/>
                <a:ea typeface="Lato" panose="020B0604020202020204" charset="0"/>
                <a:cs typeface="Lato" panose="020B0604020202020204" charset="0"/>
              </a:rPr>
              <a:t>For accurate, reliable health information, visit </a:t>
            </a:r>
            <a:r>
              <a:rPr lang="en-GB" sz="2800" u="sng" dirty="0">
                <a:latin typeface="Lato" panose="020B0604020202020204" charset="0"/>
                <a:ea typeface="Lato" panose="020B0604020202020204" charset="0"/>
                <a:cs typeface="Lato" panose="020B0604020202020204" charset="0"/>
                <a:hlinkClick r:id="rId3"/>
              </a:rPr>
              <a:t>www.nhs.uk/smokefree</a:t>
            </a:r>
            <a:endParaRPr lang="en-GB" sz="2800" u="sng" dirty="0">
              <a:latin typeface="Lato" panose="020B0604020202020204" charset="0"/>
              <a:ea typeface="Lato" panose="020B0604020202020204" charset="0"/>
              <a:cs typeface="Lato" panose="020B0604020202020204" charset="0"/>
            </a:endParaRPr>
          </a:p>
          <a:p>
            <a:pPr lvl="0"/>
            <a:endParaRPr lang="en-GB" sz="28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Visit </a:t>
            </a:r>
            <a:r>
              <a:rPr lang="en-GB" sz="2800" u="sng" dirty="0">
                <a:latin typeface="Lato" panose="020B0604020202020204" charset="0"/>
                <a:ea typeface="Lato" panose="020B0604020202020204" charset="0"/>
                <a:cs typeface="Lato" panose="020B0604020202020204" charset="0"/>
                <a:hlinkClick r:id="rId4"/>
              </a:rPr>
              <a:t>www.talktofrank.com</a:t>
            </a:r>
            <a:r>
              <a:rPr lang="en-GB" sz="2800" dirty="0">
                <a:latin typeface="Lato" panose="020B0604020202020204" charset="0"/>
                <a:ea typeface="Lato" panose="020B0604020202020204" charset="0"/>
                <a:cs typeface="Lato" panose="020B0604020202020204" charset="0"/>
              </a:rPr>
              <a:t> </a:t>
            </a:r>
          </a:p>
          <a:p>
            <a:pPr lvl="0"/>
            <a:endParaRPr lang="en-GB" sz="2800" dirty="0">
              <a:latin typeface="Lato" panose="020B0604020202020204" charset="0"/>
              <a:ea typeface="Lato" panose="020B0604020202020204" charset="0"/>
              <a:cs typeface="Lato" panose="020B0604020202020204" charset="0"/>
            </a:endParaRPr>
          </a:p>
          <a:p>
            <a:pPr lvl="0"/>
            <a:r>
              <a:rPr lang="en-GB" sz="2800" dirty="0">
                <a:latin typeface="Lato" panose="020B0604020202020204" charset="0"/>
                <a:ea typeface="Lato" panose="020B0604020202020204" charset="0"/>
                <a:cs typeface="Lato" panose="020B0604020202020204" charset="0"/>
              </a:rPr>
              <a:t>Contact Childline </a:t>
            </a:r>
            <a:r>
              <a:rPr lang="en-GB" sz="2800" u="sng" dirty="0">
                <a:latin typeface="Lato" panose="020B0604020202020204" charset="0"/>
                <a:ea typeface="Lato" panose="020B0604020202020204" charset="0"/>
                <a:cs typeface="Lato" panose="020B0604020202020204" charset="0"/>
                <a:hlinkClick r:id="rId5"/>
              </a:rPr>
              <a:t>www.childline.org.uk</a:t>
            </a:r>
            <a:r>
              <a:rPr lang="en-GB" sz="2800" dirty="0">
                <a:latin typeface="Lato" panose="020B0604020202020204" charset="0"/>
                <a:ea typeface="Lato" panose="020B0604020202020204" charset="0"/>
                <a:cs typeface="Lato" panose="020B0604020202020204" charset="0"/>
              </a:rPr>
              <a:t> 0800 1111</a:t>
            </a:r>
          </a:p>
          <a:p>
            <a:pPr lvl="0"/>
            <a:endParaRPr lang="en-GB" sz="2800" dirty="0">
              <a:latin typeface="Lato" panose="020B0604020202020204" charset="0"/>
              <a:ea typeface="Lato" panose="020B0604020202020204" charset="0"/>
              <a:cs typeface="Lato" panose="020B0604020202020204" charset="0"/>
            </a:endParaRPr>
          </a:p>
          <a:p>
            <a:pPr>
              <a:lnSpc>
                <a:spcPct val="115000"/>
              </a:lnSpc>
            </a:pPr>
            <a:endParaRPr lang="en-GB" sz="2800"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18</a:t>
            </a:fld>
            <a:endParaRPr lang="en-GB"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5707" y="4427616"/>
            <a:ext cx="2898105" cy="2001503"/>
          </a:xfrm>
          <a:prstGeom prst="rect">
            <a:avLst/>
          </a:prstGeom>
        </p:spPr>
      </p:pic>
      <p:sp>
        <p:nvSpPr>
          <p:cNvPr id="7" name="Footer Placeholder 3">
            <a:extLst>
              <a:ext uri="{FF2B5EF4-FFF2-40B4-BE49-F238E27FC236}">
                <a16:creationId xmlns:a16="http://schemas.microsoft.com/office/drawing/2014/main" id="{B4D7FB70-FA51-43D3-A04C-4BF0744E0B3F}"/>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304632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1200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10" name="TextBox 9"/>
          <p:cNvSpPr txBox="1"/>
          <p:nvPr/>
        </p:nvSpPr>
        <p:spPr>
          <a:xfrm>
            <a:off x="329514" y="1281444"/>
            <a:ext cx="5647216" cy="5022914"/>
          </a:xfrm>
          <a:prstGeom prst="rect">
            <a:avLst/>
          </a:prstGeom>
          <a:noFill/>
        </p:spPr>
        <p:txBody>
          <a:bodyPr wrap="square" rtlCol="0">
            <a:spAutoFit/>
          </a:bodyPr>
          <a:lstStyle/>
          <a:p>
            <a:pPr>
              <a:lnSpc>
                <a:spcPct val="115000"/>
              </a:lnSpc>
            </a:pPr>
            <a:endParaRPr lang="en-GB" sz="2400" dirty="0">
              <a:latin typeface="Lato" panose="020B0604020202020204" charset="0"/>
              <a:ea typeface="Lato" panose="020B0604020202020204" charset="0"/>
              <a:cs typeface="Lato" panose="020B0604020202020204" charset="0"/>
            </a:endParaRPr>
          </a:p>
          <a:p>
            <a:pPr>
              <a:lnSpc>
                <a:spcPct val="115000"/>
              </a:lnSpc>
            </a:pPr>
            <a:r>
              <a:rPr lang="en-GB" sz="2400" dirty="0">
                <a:latin typeface="Lato" panose="020B0604020202020204" charset="0"/>
                <a:ea typeface="Lato" panose="020B0604020202020204" charset="0"/>
                <a:cs typeface="Lato" panose="020B0604020202020204" charset="0"/>
              </a:rPr>
              <a:t>Create a storyboard about one of the characters from the ‘spotting influences’ statements showing why they felt influenced and how they managed it successfully. </a:t>
            </a:r>
          </a:p>
          <a:p>
            <a:pPr>
              <a:lnSpc>
                <a:spcPct val="115000"/>
              </a:lnSpc>
            </a:pPr>
            <a:endParaRPr lang="en-GB" sz="2400" dirty="0">
              <a:latin typeface="Lato" panose="020B0604020202020204" charset="0"/>
              <a:ea typeface="Lato" panose="020B0604020202020204" charset="0"/>
              <a:cs typeface="Lato" panose="020B0604020202020204" charset="0"/>
            </a:endParaRPr>
          </a:p>
          <a:p>
            <a:pPr>
              <a:lnSpc>
                <a:spcPct val="115000"/>
              </a:lnSpc>
            </a:pPr>
            <a:r>
              <a:rPr lang="en-GB" sz="2400" dirty="0">
                <a:latin typeface="Lato" panose="020B0604020202020204" charset="0"/>
                <a:ea typeface="Lato" panose="020B0604020202020204" charset="0"/>
                <a:cs typeface="Lato" panose="020B0604020202020204" charset="0"/>
              </a:rPr>
              <a:t>You might wish to use thought bubbles and speech bubbles to show your ideas.</a:t>
            </a:r>
            <a:endParaRPr lang="en-US" sz="2400" dirty="0">
              <a:solidFill>
                <a:schemeClr val="bg1">
                  <a:lumMod val="50000"/>
                </a:schemeClr>
              </a:solidFill>
              <a:latin typeface="Lato" panose="020B0604020202020204" charset="0"/>
              <a:ea typeface="Lato" panose="020B0604020202020204" charset="0"/>
              <a:cs typeface="Lato" panose="020B0604020202020204" charset="0"/>
            </a:endParaRPr>
          </a:p>
          <a:p>
            <a:endParaRPr lang="en-US" sz="2400" dirty="0">
              <a:solidFill>
                <a:schemeClr val="bg1">
                  <a:lumMod val="50000"/>
                </a:schemeClr>
              </a:solidFill>
              <a:latin typeface="Lato" panose="020B0604020202020204" charset="0"/>
              <a:ea typeface="Lato" panose="020B0604020202020204" charset="0"/>
              <a:cs typeface="Lato" panose="020B0604020202020204" charset="0"/>
            </a:endParaRPr>
          </a:p>
          <a:p>
            <a:endParaRPr lang="en-US" sz="2400" dirty="0">
              <a:solidFill>
                <a:schemeClr val="bg1">
                  <a:lumMod val="50000"/>
                </a:schemeClr>
              </a:solidFill>
              <a:latin typeface="Lato" panose="020B0604020202020204" charset="0"/>
              <a:ea typeface="Lato" panose="020B0604020202020204" charset="0"/>
              <a:cs typeface="Lato" panose="020B0604020202020204" charset="0"/>
            </a:endParaRPr>
          </a:p>
          <a:p>
            <a:endParaRPr lang="en-US" sz="2400"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19</a:t>
            </a:fld>
            <a:endParaRPr lang="en-GB" dirty="0"/>
          </a:p>
        </p:txBody>
      </p:sp>
      <p:sp>
        <p:nvSpPr>
          <p:cNvPr id="6" name="Footer Placeholder 3">
            <a:extLst>
              <a:ext uri="{FF2B5EF4-FFF2-40B4-BE49-F238E27FC236}">
                <a16:creationId xmlns:a16="http://schemas.microsoft.com/office/drawing/2014/main" id="{F5B6C528-EA68-48FA-B50C-B66FE7F81336}"/>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5" name="Picture 4">
            <a:extLst>
              <a:ext uri="{FF2B5EF4-FFF2-40B4-BE49-F238E27FC236}">
                <a16:creationId xmlns:a16="http://schemas.microsoft.com/office/drawing/2014/main" id="{0CFF9FB2-484E-4FDF-9831-6256B3C7B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651" y="512003"/>
            <a:ext cx="5415324" cy="5415324"/>
          </a:xfrm>
          <a:prstGeom prst="rect">
            <a:avLst/>
          </a:prstGeom>
        </p:spPr>
      </p:pic>
      <p:pic>
        <p:nvPicPr>
          <p:cNvPr id="8" name="Picture 7">
            <a:extLst>
              <a:ext uri="{FF2B5EF4-FFF2-40B4-BE49-F238E27FC236}">
                <a16:creationId xmlns:a16="http://schemas.microsoft.com/office/drawing/2014/main" id="{7E6F8A3C-48A4-442A-9111-037A23A532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4010" y="1050376"/>
            <a:ext cx="1954054" cy="1702673"/>
          </a:xfrm>
          <a:prstGeom prst="rect">
            <a:avLst/>
          </a:prstGeom>
        </p:spPr>
      </p:pic>
      <p:pic>
        <p:nvPicPr>
          <p:cNvPr id="11" name="Picture 10">
            <a:extLst>
              <a:ext uri="{FF2B5EF4-FFF2-40B4-BE49-F238E27FC236}">
                <a16:creationId xmlns:a16="http://schemas.microsoft.com/office/drawing/2014/main" id="{3558BA53-8448-4BA0-880E-2C8AE2F1A0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8389" y="3723153"/>
            <a:ext cx="2051791" cy="2051791"/>
          </a:xfrm>
          <a:prstGeom prst="rect">
            <a:avLst/>
          </a:prstGeom>
        </p:spPr>
      </p:pic>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pPr/>
              <a:t>2</a:t>
            </a:fld>
            <a:endParaRPr lang="en-GB" dirty="0"/>
          </a:p>
        </p:txBody>
      </p:sp>
      <p:sp>
        <p:nvSpPr>
          <p:cNvPr id="3" name="TextBox 2"/>
          <p:cNvSpPr txBox="1"/>
          <p:nvPr/>
        </p:nvSpPr>
        <p:spPr>
          <a:xfrm>
            <a:off x="434893" y="515456"/>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Using this PowerPoint</a:t>
            </a:r>
          </a:p>
        </p:txBody>
      </p:sp>
      <p:sp>
        <p:nvSpPr>
          <p:cNvPr id="5" name="TextBox 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6" name="TextBox 5"/>
          <p:cNvSpPr txBox="1"/>
          <p:nvPr/>
        </p:nvSpPr>
        <p:spPr>
          <a:xfrm>
            <a:off x="523052" y="1635158"/>
            <a:ext cx="11246384" cy="4893647"/>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slides in this presentation are divided into two sections:</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Teacher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(purple) – provide key information regarding lesson preparation</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Pupil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(white) – provide a visual focus point for pupils during the lesson and delivery notes for teachers about the activities.  Click ‘notes’ to view these. </a:t>
            </a:r>
          </a:p>
          <a:p>
            <a:pPr marL="514350" indent="-514350">
              <a:lnSpc>
                <a:spcPct val="150000"/>
              </a:lnSpc>
              <a:buAutoNum type="romanLcParenBoth"/>
            </a:pP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Ensure that you select ‘Use Presenter View’ under the ‘Slide Show’ tab – this will allow you to preview the teaching notes on your monitor while the main presentation is displayed on a screen/smartboard.</a:t>
            </a:r>
          </a:p>
        </p:txBody>
      </p:sp>
      <p:sp>
        <p:nvSpPr>
          <p:cNvPr id="7" name="Footer Placeholder 1">
            <a:extLst>
              <a:ext uri="{FF2B5EF4-FFF2-40B4-BE49-F238E27FC236}">
                <a16:creationId xmlns:a16="http://schemas.microsoft.com/office/drawing/2014/main" id="{CDBA2641-DA6D-426E-8EBA-1BD15DEDE731}"/>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8" name="Picture Placeholder 3"/>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5467" t="18771" r="15467" b="18386"/>
          <a:stretch/>
        </p:blipFill>
        <p:spPr>
          <a:xfrm>
            <a:off x="10689432" y="5566208"/>
            <a:ext cx="1388271" cy="1263177"/>
          </a:xfrm>
          <a:prstGeom prst="rect">
            <a:avLst/>
          </a:prstGeom>
        </p:spPr>
      </p:pic>
    </p:spTree>
    <p:extLst>
      <p:ext uri="{BB962C8B-B14F-4D97-AF65-F5344CB8AC3E}">
        <p14:creationId xmlns:p14="http://schemas.microsoft.com/office/powerpoint/2010/main" val="338879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89547">
            <a:off x="9938657" y="3310406"/>
            <a:ext cx="1966668" cy="166091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0099">
            <a:off x="6386645" y="4148281"/>
            <a:ext cx="1966668" cy="1660913"/>
          </a:xfrm>
          <a:prstGeom prst="rect">
            <a:avLst/>
          </a:prstGeom>
        </p:spPr>
      </p:pic>
      <p:sp>
        <p:nvSpPr>
          <p:cNvPr id="2" name="Slide Number Placeholder 1"/>
          <p:cNvSpPr>
            <a:spLocks noGrp="1"/>
          </p:cNvSpPr>
          <p:nvPr>
            <p:ph type="sldNum" sz="quarter" idx="12"/>
          </p:nvPr>
        </p:nvSpPr>
        <p:spPr/>
        <p:txBody>
          <a:bodyPr/>
          <a:lstStyle/>
          <a:p>
            <a:fld id="{2D651D86-383D-45DB-A701-76B5BFCFE28F}" type="slidenum">
              <a:rPr lang="en-GB" smtClean="0"/>
              <a:pPr/>
              <a:t>3</a:t>
            </a:fld>
            <a:endParaRPr lang="en-GB" dirty="0"/>
          </a:p>
        </p:txBody>
      </p:sp>
      <p:sp>
        <p:nvSpPr>
          <p:cNvPr id="3" name="TextBox 2"/>
          <p:cNvSpPr txBox="1"/>
          <p:nvPr/>
        </p:nvSpPr>
        <p:spPr>
          <a:xfrm>
            <a:off x="408980" y="356720"/>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Challenge and support</a:t>
            </a:r>
            <a:endParaRPr lang="en-GB" sz="4800" strike="sngStrike" dirty="0">
              <a:solidFill>
                <a:schemeClr val="bg1"/>
              </a:solidFill>
              <a:latin typeface="League Spartan" panose="00000800000000000000" pitchFamily="50" charset="0"/>
              <a:ea typeface="Lato" panose="020F0502020204030203" pitchFamily="34" charset="0"/>
              <a:cs typeface="Lato" panose="020F0502020204030203" pitchFamily="34" charset="0"/>
            </a:endParaRPr>
          </a:p>
        </p:txBody>
      </p:sp>
      <p:sp>
        <p:nvSpPr>
          <p:cNvPr id="4" name="TextBox 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5" name="TextBox 4"/>
          <p:cNvSpPr txBox="1"/>
          <p:nvPr/>
        </p:nvSpPr>
        <p:spPr>
          <a:xfrm>
            <a:off x="605868" y="1535587"/>
            <a:ext cx="5352510" cy="526297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lesson includes suggestions for  challenge and support activities, to help you differentiate appropriately for your class.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Challenge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deepen and extend the learning for those who need more challenge or who finish the activity quickly.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Support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are adapted to be more accessible for those who need it.</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9345940" y="2850452"/>
            <a:ext cx="481906" cy="96381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8305007" y="3615731"/>
            <a:ext cx="766525" cy="844077"/>
          </a:xfrm>
          <a:prstGeom prst="rect">
            <a:avLst/>
          </a:prstGeom>
        </p:spPr>
      </p:pic>
      <p:sp>
        <p:nvSpPr>
          <p:cNvPr id="11" name="TextBox 10"/>
          <p:cNvSpPr txBox="1"/>
          <p:nvPr/>
        </p:nvSpPr>
        <p:spPr>
          <a:xfrm rot="19878837">
            <a:off x="6614819" y="4783828"/>
            <a:ext cx="1386585" cy="375666"/>
          </a:xfrm>
          <a:prstGeom prst="rect">
            <a:avLst/>
          </a:prstGeom>
          <a:noFill/>
        </p:spPr>
        <p:txBody>
          <a:bodyPr wrap="square" rtlCol="0">
            <a:spAutoFit/>
          </a:bodyPr>
          <a:lstStyle/>
          <a:p>
            <a:r>
              <a:rPr lang="en-GB" dirty="0">
                <a:latin typeface="League Spartan" panose="00000800000000000000" pitchFamily="50" charset="0"/>
              </a:rPr>
              <a:t>Challenge</a:t>
            </a:r>
          </a:p>
        </p:txBody>
      </p:sp>
      <p:sp>
        <p:nvSpPr>
          <p:cNvPr id="12" name="TextBox 11"/>
          <p:cNvSpPr txBox="1"/>
          <p:nvPr/>
        </p:nvSpPr>
        <p:spPr>
          <a:xfrm rot="1567822">
            <a:off x="10305885" y="4049209"/>
            <a:ext cx="1386585" cy="375666"/>
          </a:xfrm>
          <a:prstGeom prst="rect">
            <a:avLst/>
          </a:prstGeom>
          <a:noFill/>
        </p:spPr>
        <p:txBody>
          <a:bodyPr wrap="square" rtlCol="0">
            <a:spAutoFit/>
          </a:bodyPr>
          <a:lstStyle/>
          <a:p>
            <a:r>
              <a:rPr lang="en-GB" dirty="0">
                <a:latin typeface="League Spartan" panose="00000800000000000000" pitchFamily="50" charset="0"/>
              </a:rPr>
              <a:t>Support</a:t>
            </a:r>
          </a:p>
        </p:txBody>
      </p:sp>
      <p:sp>
        <p:nvSpPr>
          <p:cNvPr id="17" name="TextBox 16"/>
          <p:cNvSpPr txBox="1"/>
          <p:nvPr/>
        </p:nvSpPr>
        <p:spPr>
          <a:xfrm>
            <a:off x="6412422" y="1532883"/>
            <a:ext cx="5291914" cy="120032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Look for the logo on the pupil slides.  See delivery notes for details of the activities.</a:t>
            </a:r>
          </a:p>
        </p:txBody>
      </p:sp>
      <p:sp>
        <p:nvSpPr>
          <p:cNvPr id="14" name="Footer Placeholder 1">
            <a:extLst>
              <a:ext uri="{FF2B5EF4-FFF2-40B4-BE49-F238E27FC236}">
                <a16:creationId xmlns:a16="http://schemas.microsoft.com/office/drawing/2014/main" id="{702901D4-7ABF-4B6D-8060-31B338C8F42A}"/>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18" name="Picture Placeholder 3"/>
          <p:cNvPicPr>
            <a:picLocks noGrp="1" noChangeAspect="1"/>
          </p:cNvPicPr>
          <p:nvPr>
            <p:ph type="pic" sz="quarter" idx="13"/>
          </p:nvPr>
        </p:nvPicPr>
        <p:blipFill rotWithShape="1">
          <a:blip r:embed="rId6" cstate="print">
            <a:extLst>
              <a:ext uri="{28A0092B-C50C-407E-A947-70E740481C1C}">
                <a14:useLocalDpi xmlns:a14="http://schemas.microsoft.com/office/drawing/2010/main" val="0"/>
              </a:ext>
            </a:extLst>
          </a:blip>
          <a:srcRect l="15467" t="18771" r="15467" b="18386"/>
          <a:stretch/>
        </p:blipFill>
        <p:spPr>
          <a:xfrm>
            <a:off x="10689432" y="5554333"/>
            <a:ext cx="1388271" cy="1263177"/>
          </a:xfrm>
          <a:prstGeom prst="rect">
            <a:avLst/>
          </a:prstGeom>
        </p:spPr>
      </p:pic>
    </p:spTree>
    <p:extLst>
      <p:ext uri="{BB962C8B-B14F-4D97-AF65-F5344CB8AC3E}">
        <p14:creationId xmlns:p14="http://schemas.microsoft.com/office/powerpoint/2010/main" val="2428486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2D651D86-383D-45DB-A701-76B5BFCFE28F}" type="slidenum">
              <a:rPr lang="en-GB" smtClean="0"/>
              <a:t>4</a:t>
            </a:fld>
            <a:endParaRPr lang="en-GB" dirty="0"/>
          </a:p>
        </p:txBody>
      </p:sp>
      <p:sp>
        <p:nvSpPr>
          <p:cNvPr id="12" name="TextBox 11"/>
          <p:cNvSpPr txBox="1"/>
          <p:nvPr/>
        </p:nvSpPr>
        <p:spPr>
          <a:xfrm>
            <a:off x="764637" y="380604"/>
            <a:ext cx="315555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Context</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6" name="Rectangle 5">
            <a:extLst>
              <a:ext uri="{FF2B5EF4-FFF2-40B4-BE49-F238E27FC236}">
                <a16:creationId xmlns:a16="http://schemas.microsoft.com/office/drawing/2014/main" id="{A96B099F-E346-44F9-8DC0-7553AF8EF5C6}"/>
              </a:ext>
            </a:extLst>
          </p:cNvPr>
          <p:cNvSpPr/>
          <p:nvPr/>
        </p:nvSpPr>
        <p:spPr>
          <a:xfrm>
            <a:off x="365767" y="1424630"/>
            <a:ext cx="11460461" cy="4401205"/>
          </a:xfrm>
          <a:prstGeom prst="rect">
            <a:avLst/>
          </a:prstGeom>
        </p:spPr>
        <p:txBody>
          <a:bodyPr wrap="square">
            <a:spAutoFit/>
          </a:bodyPr>
          <a:lstStyle/>
          <a:p>
            <a:r>
              <a:rPr lang="en-GB" sz="2800" dirty="0">
                <a:solidFill>
                  <a:schemeClr val="bg1"/>
                </a:solidFill>
                <a:latin typeface="Lato" panose="020B0604020202020204" charset="0"/>
                <a:ea typeface="Lato" panose="020B0604020202020204" charset="0"/>
                <a:cs typeface="Lato" panose="020B0604020202020204" charset="0"/>
              </a:rPr>
              <a:t>This is the second of three lessons for lower key stage 3, providing age-appropriate knowledge about substance use and the understanding and skills to manage influences young people experience in relation to tobacco, alcohol and other drugs. This lesson focuses on specific risks relating to tobacco and nicotine product use and strategies to manage influences regarding use of these substances.</a:t>
            </a:r>
          </a:p>
          <a:p>
            <a:endParaRPr lang="en-GB" sz="2800" dirty="0">
              <a:solidFill>
                <a:schemeClr val="bg1"/>
              </a:solidFill>
              <a:latin typeface="Lato" panose="020B0604020202020204" charset="0"/>
              <a:ea typeface="Lato" panose="020B0604020202020204" charset="0"/>
              <a:cs typeface="Lato" panose="020B0604020202020204" charset="0"/>
            </a:endParaRPr>
          </a:p>
          <a:p>
            <a:r>
              <a:rPr lang="en-GB" sz="2800" dirty="0">
                <a:solidFill>
                  <a:schemeClr val="bg1"/>
                </a:solidFill>
                <a:latin typeface="Lato" panose="020B0604020202020204" charset="0"/>
                <a:ea typeface="Lato" panose="020B0604020202020204" charset="0"/>
                <a:cs typeface="Lato" panose="020B0604020202020204" charset="0"/>
              </a:rPr>
              <a:t>Neither this, nor any of the other lessons, is designed to be taught in isolation, but should always form part of a planned, developmental PSHE education programme.</a:t>
            </a:r>
            <a:endParaRPr lang="en-GB" sz="3600" dirty="0">
              <a:solidFill>
                <a:schemeClr val="bg1"/>
              </a:solidFill>
              <a:latin typeface="Lato" panose="020B0604020202020204" charset="0"/>
              <a:ea typeface="Lato" panose="020B0604020202020204" charset="0"/>
              <a:cs typeface="Lato" panose="020B0604020202020204" charset="0"/>
            </a:endParaRPr>
          </a:p>
        </p:txBody>
      </p:sp>
      <p:sp>
        <p:nvSpPr>
          <p:cNvPr id="11" name="Footer Placeholder 1">
            <a:extLst>
              <a:ext uri="{FF2B5EF4-FFF2-40B4-BE49-F238E27FC236}">
                <a16:creationId xmlns:a16="http://schemas.microsoft.com/office/drawing/2014/main" id="{22C16306-97A6-4831-A50F-6645272FBCFF}"/>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8" name="Picture Placeholder 3"/>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5467" t="18771" r="15467" b="18386"/>
          <a:stretch/>
        </p:blipFill>
        <p:spPr>
          <a:xfrm>
            <a:off x="10689432" y="5554333"/>
            <a:ext cx="1388271" cy="1263177"/>
          </a:xfrm>
          <a:prstGeom prst="rect">
            <a:avLst/>
          </a:prstGeom>
        </p:spPr>
      </p:pic>
    </p:spTree>
    <p:extLst>
      <p:ext uri="{BB962C8B-B14F-4D97-AF65-F5344CB8AC3E}">
        <p14:creationId xmlns:p14="http://schemas.microsoft.com/office/powerpoint/2010/main" val="485573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8433" y="941302"/>
            <a:ext cx="5227036" cy="4475255"/>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D651D86-383D-45DB-A701-76B5BFCFE28F}" type="slidenum">
              <a:rPr lang="en-GB" smtClean="0"/>
              <a:t>5</a:t>
            </a:fld>
            <a:endParaRPr lang="en-GB" dirty="0"/>
          </a:p>
        </p:txBody>
      </p:sp>
      <p:sp>
        <p:nvSpPr>
          <p:cNvPr id="12" name="TextBox 11"/>
          <p:cNvSpPr txBox="1"/>
          <p:nvPr/>
        </p:nvSpPr>
        <p:spPr>
          <a:xfrm>
            <a:off x="475656" y="361944"/>
            <a:ext cx="9284346" cy="769441"/>
          </a:xfrm>
          <a:prstGeom prst="rect">
            <a:avLst/>
          </a:prstGeom>
          <a:solidFill>
            <a:srgbClr val="95519E"/>
          </a:solidFill>
        </p:spPr>
        <p:txBody>
          <a:bodyPr wrap="square" rtlCol="0">
            <a:spAutoFit/>
          </a:bodyPr>
          <a:lstStyle/>
          <a:p>
            <a:r>
              <a:rPr lang="en-GB" sz="4400" dirty="0">
                <a:solidFill>
                  <a:schemeClr val="bg1"/>
                </a:solidFill>
                <a:latin typeface="League Spartan" panose="00000800000000000000" pitchFamily="50" charset="0"/>
                <a:ea typeface="Lato" panose="020F0502020204030203" pitchFamily="34" charset="0"/>
                <a:cs typeface="Lato" panose="020F0502020204030203" pitchFamily="34" charset="0"/>
              </a:rPr>
              <a:t>Developing subject  knowledge</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9" name="Footer Placeholder 1">
            <a:extLst>
              <a:ext uri="{FF2B5EF4-FFF2-40B4-BE49-F238E27FC236}">
                <a16:creationId xmlns:a16="http://schemas.microsoft.com/office/drawing/2014/main" id="{CC19E3E8-7BD0-44A1-94E8-F53CF01D6CC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
        <p:nvSpPr>
          <p:cNvPr id="17" name="TextBox 16">
            <a:extLst>
              <a:ext uri="{FF2B5EF4-FFF2-40B4-BE49-F238E27FC236}">
                <a16:creationId xmlns:a16="http://schemas.microsoft.com/office/drawing/2014/main" id="{801F56D8-7901-4729-B505-0208C26752D4}"/>
              </a:ext>
            </a:extLst>
          </p:cNvPr>
          <p:cNvSpPr txBox="1"/>
          <p:nvPr/>
        </p:nvSpPr>
        <p:spPr>
          <a:xfrm>
            <a:off x="384820" y="1368048"/>
            <a:ext cx="7285980" cy="830997"/>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Key information on content related to these lessons can be found in the Year 7-8 Knowledge Organiser.</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18" name="TextBox 17">
            <a:extLst>
              <a:ext uri="{FF2B5EF4-FFF2-40B4-BE49-F238E27FC236}">
                <a16:creationId xmlns:a16="http://schemas.microsoft.com/office/drawing/2014/main" id="{3888CBB9-15C1-4C13-AB94-44EFF1CB8C50}"/>
              </a:ext>
            </a:extLst>
          </p:cNvPr>
          <p:cNvSpPr txBox="1"/>
          <p:nvPr/>
        </p:nvSpPr>
        <p:spPr>
          <a:xfrm>
            <a:off x="373225" y="2540959"/>
            <a:ext cx="5391807"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Advice on safe practice, dispelling common misconceptions, visitors to the classroom and other important information can be found in </a:t>
            </a:r>
            <a:r>
              <a:rPr lang="en-GB" sz="2400" i="1" dirty="0">
                <a:solidFill>
                  <a:schemeClr val="bg1"/>
                </a:solidFill>
                <a:latin typeface="Lato" panose="020B0604020202020204" charset="0"/>
                <a:ea typeface="Lato" panose="020B0604020202020204" charset="0"/>
                <a:cs typeface="Lato" panose="020B0604020202020204" charset="0"/>
              </a:rPr>
              <a:t>Teacher Guidance: Drug and alcohol education</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22" name="TextBox 21">
            <a:extLst>
              <a:ext uri="{FF2B5EF4-FFF2-40B4-BE49-F238E27FC236}">
                <a16:creationId xmlns:a16="http://schemas.microsoft.com/office/drawing/2014/main" id="{0D92B8B4-CF23-4D45-90FE-519D8DF19F63}"/>
              </a:ext>
            </a:extLst>
          </p:cNvPr>
          <p:cNvSpPr txBox="1"/>
          <p:nvPr/>
        </p:nvSpPr>
        <p:spPr>
          <a:xfrm>
            <a:off x="384820" y="4636604"/>
            <a:ext cx="8663645"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Data sources to inform your planning can be found within our document that outlines the approach of these lessons </a:t>
            </a:r>
            <a:r>
              <a:rPr lang="en-GB" sz="2400" i="1" dirty="0">
                <a:solidFill>
                  <a:schemeClr val="bg1"/>
                </a:solidFill>
                <a:latin typeface="Lato" panose="020B0604020202020204" charset="0"/>
                <a:ea typeface="Lato" panose="020B0604020202020204" charset="0"/>
                <a:cs typeface="Lato" panose="020B0604020202020204" charset="0"/>
              </a:rPr>
              <a:t>Evidence Review: Effective drug and alcohol education, </a:t>
            </a:r>
            <a:r>
              <a:rPr lang="en-GB" sz="2400" dirty="0">
                <a:solidFill>
                  <a:schemeClr val="bg1"/>
                </a:solidFill>
                <a:latin typeface="Lato" panose="020B0604020202020204" charset="0"/>
                <a:ea typeface="Lato" panose="020B0604020202020204" charset="0"/>
                <a:cs typeface="Lato" panose="020B0604020202020204" charset="0"/>
              </a:rPr>
              <a:t>along with advice regarding how to talk to young people about addiction, dependency and problematic substance use.</a:t>
            </a:r>
            <a:endParaRPr lang="en-GB" sz="2000" dirty="0">
              <a:solidFill>
                <a:schemeClr val="bg1"/>
              </a:solidFill>
              <a:latin typeface="Lato" panose="020B0604020202020204" charset="0"/>
              <a:ea typeface="Lato" panose="020B0604020202020204" charset="0"/>
              <a:cs typeface="Lato" panose="020B0604020202020204" charset="0"/>
            </a:endParaRPr>
          </a:p>
        </p:txBody>
      </p:sp>
      <p:pic>
        <p:nvPicPr>
          <p:cNvPr id="19" name="Picture Placeholder 3"/>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5467" t="18771" r="15467" b="18386"/>
          <a:stretch/>
        </p:blipFill>
        <p:spPr>
          <a:xfrm>
            <a:off x="10689432" y="5554333"/>
            <a:ext cx="1388271" cy="1263177"/>
          </a:xfrm>
          <a:prstGeom prst="rect">
            <a:avLst/>
          </a:prstGeom>
        </p:spPr>
      </p:pic>
      <p:pic>
        <p:nvPicPr>
          <p:cNvPr id="21" name="Picture 20">
            <a:hlinkClick r:id="rId4"/>
            <a:extLst>
              <a:ext uri="{FF2B5EF4-FFF2-40B4-BE49-F238E27FC236}">
                <a16:creationId xmlns:a16="http://schemas.microsoft.com/office/drawing/2014/main" id="{9EBCA3AB-5BD5-45A7-A314-16EF184038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0604" y="1503722"/>
            <a:ext cx="3203586" cy="2264793"/>
          </a:xfrm>
          <a:prstGeom prst="rect">
            <a:avLst/>
          </a:prstGeom>
        </p:spPr>
      </p:pic>
      <p:pic>
        <p:nvPicPr>
          <p:cNvPr id="23" name="Picture 22">
            <a:hlinkClick r:id="rId4"/>
            <a:extLst>
              <a:ext uri="{FF2B5EF4-FFF2-40B4-BE49-F238E27FC236}">
                <a16:creationId xmlns:a16="http://schemas.microsoft.com/office/drawing/2014/main" id="{D4C915FF-5E43-4974-B1D7-BD2CD633AF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3429" y="2495091"/>
            <a:ext cx="1425259" cy="201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C8378D15-50B8-40A6-BB9E-41A226F01C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4123" y="4521391"/>
            <a:ext cx="1522664" cy="2153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5336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36634"/>
            <a:ext cx="0" cy="672136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309574400"/>
              </p:ext>
            </p:extLst>
          </p:nvPr>
        </p:nvGraphicFramePr>
        <p:xfrm>
          <a:off x="218449" y="66561"/>
          <a:ext cx="9786975" cy="1666612"/>
        </p:xfrm>
        <a:graphic>
          <a:graphicData uri="http://schemas.openxmlformats.org/drawingml/2006/table">
            <a:tbl>
              <a:tblPr firstRow="1" firstCol="1" bandRow="1"/>
              <a:tblGrid>
                <a:gridCol w="4922848">
                  <a:extLst>
                    <a:ext uri="{9D8B030D-6E8A-4147-A177-3AD203B41FA5}">
                      <a16:colId xmlns:a16="http://schemas.microsoft.com/office/drawing/2014/main" val="3955450005"/>
                    </a:ext>
                  </a:extLst>
                </a:gridCol>
                <a:gridCol w="4864127">
                  <a:extLst>
                    <a:ext uri="{9D8B030D-6E8A-4147-A177-3AD203B41FA5}">
                      <a16:colId xmlns:a16="http://schemas.microsoft.com/office/drawing/2014/main" val="2312097304"/>
                    </a:ext>
                  </a:extLst>
                </a:gridCol>
              </a:tblGrid>
              <a:tr h="1049727">
                <a:tc gridSpan="2">
                  <a:txBody>
                    <a:bodyPr/>
                    <a:lstStyle/>
                    <a:p>
                      <a:pPr marL="107950" marR="109855" algn="l">
                        <a:lnSpc>
                          <a:spcPct val="107000"/>
                        </a:lnSpc>
                        <a:spcBef>
                          <a:spcPts val="300"/>
                        </a:spcBef>
                        <a:spcAft>
                          <a:spcPts val="300"/>
                        </a:spcAft>
                        <a:tabLst>
                          <a:tab pos="2092960" algn="ctr"/>
                          <a:tab pos="4186555" algn="r"/>
                        </a:tabLst>
                      </a:pPr>
                      <a:endParaRPr lang="en-GB" sz="5400" b="0" dirty="0">
                        <a:solidFill>
                          <a:schemeClr val="bg1"/>
                        </a:solidFill>
                        <a:effectLst/>
                        <a:latin typeface="League Spartan" panose="00000800000000000000" pitchFamily="50" charset="0"/>
                        <a:ea typeface="Lato" panose="020F0502020204030203" pitchFamily="34" charset="0"/>
                        <a:cs typeface="Lato" panose="020F0502020204030203" pitchFamily="34" charset="0"/>
                      </a:endParaRPr>
                    </a:p>
                  </a:txBody>
                  <a:tcPr marL="68580" marR="68580" marT="0" marB="0">
                    <a:lnL>
                      <a:noFill/>
                    </a:lnL>
                    <a:lnR>
                      <a:noFill/>
                    </a:lnR>
                    <a:lnT>
                      <a:noFill/>
                    </a:lnT>
                    <a:lnB w="12700" cap="flat" cmpd="sng" algn="ctr">
                      <a:solidFill>
                        <a:srgbClr val="95519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983487"/>
                  </a:ext>
                </a:extLst>
              </a:tr>
              <a:tr h="220078">
                <a:tc>
                  <a:txBody>
                    <a:bodyPr/>
                    <a:lstStyle/>
                    <a:p>
                      <a:pPr marL="107950" marR="109855" algn="ctr">
                        <a:lnSpc>
                          <a:spcPct val="107000"/>
                        </a:lnSpc>
                        <a:spcBef>
                          <a:spcPts val="200"/>
                        </a:spcBef>
                        <a:spcAft>
                          <a:spcPts val="200"/>
                        </a:spcAf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tc>
                  <a:txBody>
                    <a:bodyPr/>
                    <a:lstStyle/>
                    <a:p>
                      <a:pPr marL="107950" marR="109855" algn="ctr">
                        <a:lnSpc>
                          <a:spcPct val="107000"/>
                        </a:lnSpc>
                        <a:spcBef>
                          <a:spcPts val="200"/>
                        </a:spcBef>
                        <a:spcAft>
                          <a:spcPts val="200"/>
                        </a:spcAft>
                        <a:tabLst>
                          <a:tab pos="2092960" algn="ctr"/>
                          <a:tab pos="4186555" algn="r"/>
                        </a:tabLs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extLst>
                  <a:ext uri="{0D108BD9-81ED-4DB2-BD59-A6C34878D82A}">
                    <a16:rowId xmlns:a16="http://schemas.microsoft.com/office/drawing/2014/main" val="1194147248"/>
                  </a:ext>
                </a:extLst>
              </a:tr>
              <a:tr h="264179">
                <a:tc>
                  <a:txBody>
                    <a:bodyPr/>
                    <a:lstStyle/>
                    <a:p>
                      <a:pPr marL="228600" marR="109855" algn="just">
                        <a:lnSpc>
                          <a:spcPct val="107000"/>
                        </a:lnSpc>
                        <a:spcBef>
                          <a:spcPts val="300"/>
                        </a:spcBef>
                        <a:spcAft>
                          <a:spcPts val="300"/>
                        </a:spcAft>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a:noFill/>
                    </a:lnB>
                  </a:tcPr>
                </a:tc>
                <a:tc>
                  <a:txBody>
                    <a:bodyPr/>
                    <a:lstStyle/>
                    <a:p>
                      <a:pPr marL="0" marR="107950" lvl="0" indent="0">
                        <a:lnSpc>
                          <a:spcPct val="107000"/>
                        </a:lnSpc>
                        <a:spcBef>
                          <a:spcPts val="300"/>
                        </a:spcBef>
                        <a:spcAft>
                          <a:spcPts val="300"/>
                        </a:spcAft>
                        <a:buClr>
                          <a:srgbClr val="9865AF"/>
                        </a:buClr>
                        <a:buFont typeface="+mj-lt"/>
                        <a:buNone/>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a:noFill/>
                    </a:lnB>
                  </a:tcPr>
                </a:tc>
                <a:extLst>
                  <a:ext uri="{0D108BD9-81ED-4DB2-BD59-A6C34878D82A}">
                    <a16:rowId xmlns:a16="http://schemas.microsoft.com/office/drawing/2014/main" val="3417556032"/>
                  </a:ext>
                </a:extLst>
              </a:tr>
            </a:tbl>
          </a:graphicData>
        </a:graphic>
      </p:graphicFrame>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6</a:t>
            </a:fld>
            <a:endParaRPr lang="en-GB" dirty="0"/>
          </a:p>
        </p:txBody>
      </p:sp>
      <p:sp>
        <p:nvSpPr>
          <p:cNvPr id="13" name="TextBox 12"/>
          <p:cNvSpPr txBox="1"/>
          <p:nvPr/>
        </p:nvSpPr>
        <p:spPr>
          <a:xfrm>
            <a:off x="513085" y="2800357"/>
            <a:ext cx="9010925" cy="3185487"/>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outcomes</a:t>
            </a: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r>
              <a:rPr lang="en-GB" b="1" dirty="0" smtClean="0">
                <a:latin typeface="League Spartan" panose="00000800000000000000" pitchFamily="50" charset="0"/>
              </a:rPr>
              <a:t>Students </a:t>
            </a:r>
            <a:r>
              <a:rPr lang="en-GB" b="1" dirty="0">
                <a:latin typeface="League Spartan" panose="00000800000000000000" pitchFamily="50" charset="0"/>
              </a:rPr>
              <a:t>will be able to:</a:t>
            </a:r>
          </a:p>
          <a:p>
            <a:pPr marL="914400" lvl="1" indent="-457200">
              <a:spcBef>
                <a:spcPts val="1200"/>
              </a:spcBef>
              <a:buSzPct val="202000"/>
              <a:buBlip>
                <a:blip r:embed="rId3"/>
              </a:buBlip>
            </a:pPr>
            <a:r>
              <a:rPr lang="en-GB" dirty="0">
                <a:latin typeface="Lato" panose="020B0604020202020204" charset="0"/>
                <a:ea typeface="Lato" panose="020B0604020202020204" charset="0"/>
                <a:cs typeface="Lato" panose="020B0604020202020204" charset="0"/>
              </a:rPr>
              <a:t>identify a range of risks related to tobacco and e-cigarette use</a:t>
            </a:r>
          </a:p>
          <a:p>
            <a:pPr marL="914400" lvl="1" indent="-457200">
              <a:spcBef>
                <a:spcPts val="1200"/>
              </a:spcBef>
              <a:buSzPct val="202000"/>
              <a:buBlip>
                <a:blip r:embed="rId3"/>
              </a:buBlip>
            </a:pPr>
            <a:r>
              <a:rPr lang="en-GB" dirty="0">
                <a:latin typeface="Lato" panose="020B0604020202020204" charset="0"/>
                <a:ea typeface="Lato" panose="020B0604020202020204" charset="0"/>
                <a:cs typeface="Lato" panose="020B0604020202020204" charset="0"/>
              </a:rPr>
              <a:t>analyse a range of potential influences on young people to smoke</a:t>
            </a:r>
          </a:p>
          <a:p>
            <a:pPr marL="914400" lvl="1" indent="-457200">
              <a:spcBef>
                <a:spcPts val="1200"/>
              </a:spcBef>
              <a:buSzPct val="202000"/>
              <a:buBlip>
                <a:blip r:embed="rId3"/>
              </a:buBlip>
            </a:pPr>
            <a:r>
              <a:rPr lang="en-GB" dirty="0">
                <a:latin typeface="Lato" panose="020B0604020202020204" charset="0"/>
                <a:ea typeface="Lato" panose="020B0604020202020204" charset="0"/>
                <a:cs typeface="Lato" panose="020B0604020202020204" charset="0"/>
              </a:rPr>
              <a:t>demonstrate strategies for managing peer influence in situations involving tobacco and e-cigarettes/vapes</a:t>
            </a:r>
          </a:p>
        </p:txBody>
      </p:sp>
      <p:sp>
        <p:nvSpPr>
          <p:cNvPr id="16" name="TextBox 15"/>
          <p:cNvSpPr txBox="1"/>
          <p:nvPr/>
        </p:nvSpPr>
        <p:spPr>
          <a:xfrm>
            <a:off x="513085" y="538199"/>
            <a:ext cx="9010925" cy="1969770"/>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objective</a:t>
            </a: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marL="457200" indent="-457200">
              <a:buSzPct val="202000"/>
              <a:buBlip>
                <a:blip r:embed="rId3"/>
              </a:buBlip>
            </a:pPr>
            <a:r>
              <a:rPr lang="en-GB" dirty="0" smtClean="0">
                <a:latin typeface="League Spartan" panose="020B0604020202020204" charset="0"/>
              </a:rPr>
              <a:t>To </a:t>
            </a:r>
            <a:r>
              <a:rPr lang="en-US" dirty="0" smtClean="0">
                <a:latin typeface="League Spartan" panose="020B0604020202020204" charset="0"/>
              </a:rPr>
              <a:t>understand </a:t>
            </a:r>
            <a:r>
              <a:rPr lang="en-US" dirty="0">
                <a:latin typeface="League Spartan" panose="020B0604020202020204" charset="0"/>
              </a:rPr>
              <a:t>and manage influences relating to tobacco and nicotine product use</a:t>
            </a:r>
          </a:p>
          <a:p>
            <a:pPr>
              <a:buSzPct val="202000"/>
            </a:pPr>
            <a:endParaRPr lang="en-GB" dirty="0">
              <a:latin typeface="League Spartan" panose="020B060402020202020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11" y="538199"/>
            <a:ext cx="962364" cy="962364"/>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687044" y="2800357"/>
            <a:ext cx="877333" cy="1001704"/>
          </a:xfrm>
          <a:prstGeom prst="rect">
            <a:avLst/>
          </a:prstGeom>
        </p:spPr>
      </p:pic>
      <p:sp>
        <p:nvSpPr>
          <p:cNvPr id="15" name="TextBox 1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2" name="Footer Placeholder 1">
            <a:extLst>
              <a:ext uri="{FF2B5EF4-FFF2-40B4-BE49-F238E27FC236}">
                <a16:creationId xmlns:a16="http://schemas.microsoft.com/office/drawing/2014/main" id="{4AE19DD2-89B2-4AA7-99E7-E97ED66AF265}"/>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19" name="Picture Placeholder 3"/>
          <p:cNvPicPr>
            <a:picLocks noGrp="1" noChangeAspect="1"/>
          </p:cNvPicPr>
          <p:nvPr>
            <p:ph type="pic" sz="quarter" idx="13"/>
          </p:nvPr>
        </p:nvPicPr>
        <p:blipFill rotWithShape="1">
          <a:blip r:embed="rId6" cstate="print">
            <a:extLst>
              <a:ext uri="{28A0092B-C50C-407E-A947-70E740481C1C}">
                <a14:useLocalDpi xmlns:a14="http://schemas.microsoft.com/office/drawing/2010/main" val="0"/>
              </a:ext>
            </a:extLst>
          </a:blip>
          <a:srcRect l="15467" t="18771" r="15467" b="18386"/>
          <a:stretch/>
        </p:blipFill>
        <p:spPr>
          <a:xfrm>
            <a:off x="10689432" y="5554333"/>
            <a:ext cx="1388271" cy="1263177"/>
          </a:xfrm>
          <a:prstGeom prst="rect">
            <a:avLst/>
          </a:prstGeom>
        </p:spPr>
      </p:pic>
    </p:spTree>
    <p:extLst>
      <p:ext uri="{BB962C8B-B14F-4D97-AF65-F5344CB8AC3E}">
        <p14:creationId xmlns:p14="http://schemas.microsoft.com/office/powerpoint/2010/main" val="124466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15614"/>
            <a:ext cx="0" cy="6547945"/>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p:cNvSpPr txBox="1"/>
          <p:nvPr/>
        </p:nvSpPr>
        <p:spPr>
          <a:xfrm>
            <a:off x="388762" y="417350"/>
            <a:ext cx="7546540" cy="830997"/>
          </a:xfrm>
          <a:prstGeom prst="rect">
            <a:avLst/>
          </a:prstGeom>
          <a:noFill/>
          <a:ln>
            <a:noFill/>
          </a:ln>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Preparing to teach</a:t>
            </a:r>
          </a:p>
        </p:txBody>
      </p:sp>
      <p:sp>
        <p:nvSpPr>
          <p:cNvPr id="2" name="Slide Number Placeholder 1"/>
          <p:cNvSpPr>
            <a:spLocks noGrp="1"/>
          </p:cNvSpPr>
          <p:nvPr>
            <p:ph type="sldNum" sz="quarter" idx="12"/>
          </p:nvPr>
        </p:nvSpPr>
        <p:spPr/>
        <p:txBody>
          <a:bodyPr/>
          <a:lstStyle/>
          <a:p>
            <a:fld id="{2D651D86-383D-45DB-A701-76B5BFCFE28F}" type="slidenum">
              <a:rPr lang="en-GB" smtClean="0"/>
              <a:t>7</a:t>
            </a:fld>
            <a:endParaRPr lang="en-GB" dirty="0"/>
          </a:p>
        </p:txBody>
      </p:sp>
      <p:sp>
        <p:nvSpPr>
          <p:cNvPr id="16" name="TextBox 15"/>
          <p:cNvSpPr txBox="1"/>
          <p:nvPr/>
        </p:nvSpPr>
        <p:spPr>
          <a:xfrm>
            <a:off x="388762" y="1442174"/>
            <a:ext cx="5494464" cy="3093154"/>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2800" b="1" dirty="0">
                <a:latin typeface="League Spartan" panose="00000800000000000000" pitchFamily="50" charset="0"/>
              </a:rPr>
              <a:t>Climate for learning</a:t>
            </a:r>
          </a:p>
          <a:p>
            <a:pPr lvl="3"/>
            <a:endParaRPr lang="en-GB" sz="1100" b="1" dirty="0">
              <a:latin typeface="Gill Sans MT" panose="020B0502020104020203" pitchFamily="34" charset="0"/>
            </a:endParaRP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a:buSzPct val="202000"/>
            </a:pPr>
            <a:r>
              <a:rPr lang="en-GB" sz="2000" dirty="0">
                <a:latin typeface="Lato" panose="020F0502020204030203" pitchFamily="34" charset="0"/>
                <a:ea typeface="Lato" panose="020F0502020204030203" pitchFamily="34" charset="0"/>
                <a:cs typeface="Lato" panose="020F0502020204030203" pitchFamily="34" charset="0"/>
              </a:rPr>
              <a:t>Make sure you have read the accompanying teacher guidance notes before teaching this lesson for guidance on establishing ground rules, the limits of confidentiality, communication and handling questions effectively.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46" y="1559881"/>
            <a:ext cx="887768" cy="887768"/>
          </a:xfrm>
          <a:prstGeom prst="rect">
            <a:avLst/>
          </a:prstGeom>
        </p:spPr>
      </p:pic>
      <p:sp>
        <p:nvSpPr>
          <p:cNvPr id="21" name="TextBox 20"/>
          <p:cNvSpPr txBox="1"/>
          <p:nvPr/>
        </p:nvSpPr>
        <p:spPr>
          <a:xfrm>
            <a:off x="6078679" y="1436526"/>
            <a:ext cx="5690757" cy="3600986"/>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2600" b="1" dirty="0">
                <a:latin typeface="League Spartan" panose="00000800000000000000" pitchFamily="50" charset="0"/>
              </a:rPr>
              <a:t>Resources required</a:t>
            </a:r>
          </a:p>
          <a:p>
            <a:pPr lvl="3"/>
            <a:endParaRPr lang="en-GB" sz="1600" dirty="0">
              <a:latin typeface="Lato" panose="020B0604020202020204" charset="0"/>
              <a:ea typeface="Lato" panose="020B0604020202020204" charset="0"/>
              <a:cs typeface="Lato" panose="020B0604020202020204" charset="0"/>
            </a:endParaRPr>
          </a:p>
          <a:p>
            <a:pPr marL="457200" indent="-457200">
              <a:spcAft>
                <a:spcPts val="600"/>
              </a:spcAft>
              <a:buSzPct val="202000"/>
              <a:buBlip>
                <a:blip r:embed="rId4"/>
              </a:buBlip>
            </a:pPr>
            <a:r>
              <a:rPr lang="en-GB" sz="1400" dirty="0">
                <a:latin typeface="Lato" panose="020B0604020202020204" charset="0"/>
                <a:ea typeface="Lato" panose="020B0604020202020204" charset="0"/>
                <a:cs typeface="Lato" panose="020B0604020202020204" charset="0"/>
              </a:rPr>
              <a:t>Box or envelope for anonymous questions</a:t>
            </a:r>
          </a:p>
          <a:p>
            <a:pPr marL="457200" indent="-457200">
              <a:spcAft>
                <a:spcPts val="600"/>
              </a:spcAft>
              <a:buSzPct val="202000"/>
              <a:buBlip>
                <a:blip r:embed="rId4"/>
              </a:buBlip>
            </a:pPr>
            <a:r>
              <a:rPr lang="en-GB" sz="1400" dirty="0">
                <a:latin typeface="Lato" panose="020B0604020202020204" charset="0"/>
                <a:ea typeface="Lato" panose="020B0604020202020204" charset="0"/>
                <a:cs typeface="Lato" panose="020B0604020202020204" charset="0"/>
              </a:rPr>
              <a:t>Post-it notes </a:t>
            </a:r>
          </a:p>
          <a:p>
            <a:pPr marL="457200" indent="-457200">
              <a:spcAft>
                <a:spcPts val="600"/>
              </a:spcAft>
              <a:buSzPct val="202000"/>
              <a:buBlip>
                <a:blip r:embed="rId4"/>
              </a:buBlip>
            </a:pPr>
            <a:r>
              <a:rPr lang="en-GB" sz="1400" dirty="0">
                <a:latin typeface="Lato" panose="020B0604020202020204" charset="0"/>
                <a:ea typeface="Lato" panose="020B0604020202020204" charset="0"/>
                <a:cs typeface="Lato" panose="020B0604020202020204" charset="0"/>
              </a:rPr>
              <a:t>Resource 1: </a:t>
            </a:r>
            <a:r>
              <a:rPr lang="en-GB" sz="1400" i="1" dirty="0">
                <a:latin typeface="Lato" panose="020B0604020202020204" charset="0"/>
                <a:ea typeface="Lato" panose="020B0604020202020204" charset="0"/>
                <a:cs typeface="Lato" panose="020B0604020202020204" charset="0"/>
              </a:rPr>
              <a:t>Attitude continuum </a:t>
            </a:r>
            <a:r>
              <a:rPr lang="en-GB" sz="1400" dirty="0">
                <a:latin typeface="Lato" panose="020B0604020202020204" charset="0"/>
                <a:ea typeface="Lato" panose="020B0604020202020204" charset="0"/>
                <a:cs typeface="Lato" panose="020B0604020202020204" charset="0"/>
              </a:rPr>
              <a:t>[1 per student]</a:t>
            </a:r>
          </a:p>
          <a:p>
            <a:pPr marL="457200" indent="-457200">
              <a:spcAft>
                <a:spcPts val="600"/>
              </a:spcAft>
              <a:buSzPct val="202000"/>
              <a:buBlip>
                <a:blip r:embed="rId4"/>
              </a:buBlip>
            </a:pPr>
            <a:r>
              <a:rPr lang="en-GB" sz="1400" dirty="0">
                <a:latin typeface="Lato" panose="020B0604020202020204" charset="0"/>
                <a:ea typeface="Lato" panose="020B0604020202020204" charset="0"/>
                <a:cs typeface="Lato" panose="020B0604020202020204" charset="0"/>
              </a:rPr>
              <a:t>Resource 2: </a:t>
            </a:r>
            <a:r>
              <a:rPr lang="en-GB" sz="1400" i="1" dirty="0">
                <a:latin typeface="Lato" panose="020B0604020202020204" charset="0"/>
                <a:ea typeface="Lato" panose="020B0604020202020204" charset="0"/>
                <a:cs typeface="Lato" panose="020B0604020202020204" charset="0"/>
              </a:rPr>
              <a:t>Effects of using tobacco card sort </a:t>
            </a:r>
            <a:r>
              <a:rPr lang="en-GB" sz="1400" dirty="0">
                <a:latin typeface="Lato" panose="020B0604020202020204" charset="0"/>
                <a:ea typeface="Lato" panose="020B0604020202020204" charset="0"/>
                <a:cs typeface="Lato" panose="020B0604020202020204" charset="0"/>
              </a:rPr>
              <a:t>[1 cut up set per pair]</a:t>
            </a:r>
          </a:p>
          <a:p>
            <a:pPr marL="457200" indent="-457200">
              <a:spcAft>
                <a:spcPts val="600"/>
              </a:spcAft>
              <a:buSzPct val="202000"/>
              <a:buBlip>
                <a:blip r:embed="rId4"/>
              </a:buBlip>
            </a:pPr>
            <a:r>
              <a:rPr lang="en-GB" sz="1400" dirty="0">
                <a:latin typeface="Lato" panose="020B0604020202020204" charset="0"/>
                <a:ea typeface="Lato" panose="020B0604020202020204" charset="0"/>
                <a:cs typeface="Lato" panose="020B0604020202020204" charset="0"/>
              </a:rPr>
              <a:t>Resource 2a: </a:t>
            </a:r>
            <a:r>
              <a:rPr lang="en-GB" sz="1400" i="1" dirty="0">
                <a:latin typeface="Lato" panose="020B0604020202020204" charset="0"/>
                <a:ea typeface="Lato" panose="020B0604020202020204" charset="0"/>
                <a:cs typeface="Lato" panose="020B0604020202020204" charset="0"/>
              </a:rPr>
              <a:t>Effects of using tobacco card sort – answers </a:t>
            </a:r>
            <a:r>
              <a:rPr lang="en-GB" sz="1400" dirty="0">
                <a:latin typeface="Lato" panose="020B0604020202020204" charset="0"/>
                <a:ea typeface="Lato" panose="020B0604020202020204" charset="0"/>
                <a:cs typeface="Lato" panose="020B0604020202020204" charset="0"/>
              </a:rPr>
              <a:t>[1 per class]</a:t>
            </a:r>
          </a:p>
          <a:p>
            <a:pPr marL="457200" indent="-457200">
              <a:spcAft>
                <a:spcPts val="600"/>
              </a:spcAft>
              <a:buSzPct val="202000"/>
              <a:buBlip>
                <a:blip r:embed="rId4"/>
              </a:buBlip>
            </a:pPr>
            <a:r>
              <a:rPr lang="en-GB" sz="1400" dirty="0">
                <a:latin typeface="Lato" panose="020B0604020202020204" charset="0"/>
                <a:ea typeface="Lato" panose="020B0604020202020204" charset="0"/>
                <a:cs typeface="Lato" panose="020B0604020202020204" charset="0"/>
              </a:rPr>
              <a:t>Resource 3: </a:t>
            </a:r>
            <a:r>
              <a:rPr lang="en-GB" sz="1400" i="1" dirty="0">
                <a:latin typeface="Lato" panose="020B0604020202020204" charset="0"/>
                <a:ea typeface="Lato" panose="020B0604020202020204" charset="0"/>
                <a:cs typeface="Lato" panose="020B0604020202020204" charset="0"/>
              </a:rPr>
              <a:t>Spotting influences statements </a:t>
            </a:r>
            <a:r>
              <a:rPr lang="en-GB" sz="1400" dirty="0">
                <a:latin typeface="Lato" panose="020B0604020202020204" charset="0"/>
                <a:ea typeface="Lato" panose="020B0604020202020204" charset="0"/>
                <a:cs typeface="Lato" panose="020B0604020202020204" charset="0"/>
              </a:rPr>
              <a:t>[1 per student]</a:t>
            </a:r>
          </a:p>
          <a:p>
            <a:pPr marL="457200" indent="-457200">
              <a:spcAft>
                <a:spcPts val="600"/>
              </a:spcAft>
              <a:buSzPct val="202000"/>
              <a:buBlip>
                <a:blip r:embed="rId4"/>
              </a:buBlip>
            </a:pPr>
            <a:r>
              <a:rPr lang="en-GB" sz="1400" dirty="0">
                <a:latin typeface="Lato" panose="020B0604020202020204" charset="0"/>
                <a:ea typeface="Lato" panose="020B0604020202020204" charset="0"/>
                <a:cs typeface="Lato" panose="020B0604020202020204" charset="0"/>
              </a:rPr>
              <a:t>Resource 3a: </a:t>
            </a:r>
            <a:r>
              <a:rPr lang="en-GB" sz="1400" i="1" dirty="0">
                <a:latin typeface="Lato" panose="020B0604020202020204" charset="0"/>
                <a:ea typeface="Lato" panose="020B0604020202020204" charset="0"/>
                <a:cs typeface="Lato" panose="020B0604020202020204" charset="0"/>
              </a:rPr>
              <a:t>Spotting influences statements – support sheet </a:t>
            </a:r>
            <a:r>
              <a:rPr lang="en-GB" sz="1400" dirty="0">
                <a:latin typeface="Lato" panose="020B0604020202020204" charset="0"/>
                <a:ea typeface="Lato" panose="020B0604020202020204" charset="0"/>
                <a:cs typeface="Lato" panose="020B0604020202020204" charset="0"/>
              </a:rPr>
              <a:t>[1 per student requiring support]</a:t>
            </a:r>
            <a:endParaRPr lang="en-GB" sz="1600" dirty="0">
              <a:latin typeface="Lato" panose="020B0604020202020204" charset="0"/>
              <a:ea typeface="Lato" panose="020B0604020202020204" charset="0"/>
              <a:cs typeface="Lato" panose="020B060402020202020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432319"/>
            <a:ext cx="928626" cy="829618"/>
          </a:xfrm>
          <a:prstGeom prst="rect">
            <a:avLst/>
          </a:prstGeom>
        </p:spPr>
      </p:pic>
      <p:sp>
        <p:nvSpPr>
          <p:cNvPr id="23" name="TextBox 22"/>
          <p:cNvSpPr txBox="1"/>
          <p:nvPr/>
        </p:nvSpPr>
        <p:spPr>
          <a:xfrm>
            <a:off x="365767" y="4729156"/>
            <a:ext cx="5517459" cy="1877437"/>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Gill Sans MT" panose="020B0502020104020203" pitchFamily="34" charset="0"/>
              </a:rPr>
              <a:t>Duration</a:t>
            </a:r>
          </a:p>
          <a:p>
            <a:pPr lvl="3"/>
            <a:endParaRPr lang="en-GB" sz="400" b="1" dirty="0">
              <a:latin typeface="Gill Sans MT" panose="020B0502020104020203" pitchFamily="34" charset="0"/>
            </a:endParaRPr>
          </a:p>
          <a:p>
            <a:pPr lvl="3">
              <a:defRPr/>
            </a:pPr>
            <a:endParaRPr lang="en-GB" sz="400" b="1" dirty="0">
              <a:solidFill>
                <a:prstClr val="black"/>
              </a:solidFill>
              <a:latin typeface="Gill Sans MT" panose="020B0502020104020203" pitchFamily="34" charset="0"/>
            </a:endParaRPr>
          </a:p>
          <a:p>
            <a:pPr lvl="3">
              <a:buSzPct val="202000"/>
              <a:defRPr/>
            </a:pPr>
            <a:r>
              <a:rPr lang="en-GB" sz="1600" b="1" dirty="0">
                <a:solidFill>
                  <a:prstClr val="black"/>
                </a:solidFill>
                <a:latin typeface="Lato" panose="020F0502020204030203" pitchFamily="34" charset="0"/>
                <a:ea typeface="Lato" panose="020F0502020204030203" pitchFamily="34" charset="0"/>
                <a:cs typeface="Lato" panose="020F0502020204030203" pitchFamily="34" charset="0"/>
              </a:rPr>
              <a:t>This has been designed to be taught as a sixty minute PSHE education lesson</a:t>
            </a:r>
            <a:endParaRPr lang="en-GB" sz="16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883" t="3815" r="51546" b="4366"/>
          <a:stretch/>
        </p:blipFill>
        <p:spPr>
          <a:xfrm>
            <a:off x="580520" y="4831324"/>
            <a:ext cx="817394" cy="1611545"/>
          </a:xfrm>
          <a:prstGeom prst="rect">
            <a:avLst/>
          </a:prstGeom>
        </p:spPr>
      </p:pic>
      <p:sp>
        <p:nvSpPr>
          <p:cNvPr id="24" name="TextBox 23"/>
          <p:cNvSpPr txBox="1"/>
          <p:nvPr/>
        </p:nvSpPr>
        <p:spPr>
          <a:xfrm>
            <a:off x="683269" y="5778855"/>
            <a:ext cx="611896" cy="461665"/>
          </a:xfrm>
          <a:prstGeom prst="rect">
            <a:avLst/>
          </a:prstGeom>
          <a:noFill/>
        </p:spPr>
        <p:txBody>
          <a:bodyPr wrap="square" rtlCol="0">
            <a:spAutoFit/>
          </a:bodyPr>
          <a:lstStyle/>
          <a:p>
            <a:pPr algn="ctr"/>
            <a:r>
              <a:rPr lang="en-GB" sz="2400" b="1" dirty="0">
                <a:solidFill>
                  <a:srgbClr val="95519E"/>
                </a:solidFill>
                <a:latin typeface="Gill Sans MT" panose="020B0502020104020203" pitchFamily="34" charset="0"/>
              </a:rPr>
              <a:t>60</a:t>
            </a:r>
          </a:p>
        </p:txBody>
      </p:sp>
      <p:sp>
        <p:nvSpPr>
          <p:cNvPr id="17" name="TextBox 16"/>
          <p:cNvSpPr txBox="1"/>
          <p:nvPr/>
        </p:nvSpPr>
        <p:spPr>
          <a:xfrm>
            <a:off x="9801094" y="15920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9" name="TextBox 18"/>
          <p:cNvSpPr txBox="1"/>
          <p:nvPr/>
        </p:nvSpPr>
        <p:spPr>
          <a:xfrm>
            <a:off x="6096001" y="5144035"/>
            <a:ext cx="5673435" cy="1415772"/>
          </a:xfrm>
          <a:prstGeom prst="rect">
            <a:avLst/>
          </a:prstGeom>
          <a:solidFill>
            <a:schemeClr val="bg1"/>
          </a:solidFill>
        </p:spPr>
        <p:txBody>
          <a:bodyPr wrap="square" rtlCol="0">
            <a:spAutoFit/>
          </a:bodyPr>
          <a:lstStyle/>
          <a:p>
            <a:pPr lvl="3"/>
            <a:r>
              <a:rPr lang="en-GB" sz="3200" b="1" dirty="0">
                <a:latin typeface="Gill Sans MT" panose="020B0502020104020203" pitchFamily="34" charset="0"/>
              </a:rPr>
              <a:t>Further guidance</a:t>
            </a:r>
            <a:endParaRPr lang="en-GB" b="1" dirty="0">
              <a:latin typeface="Gill Sans MT" panose="020B0502020104020203" pitchFamily="34" charset="0"/>
            </a:endParaRPr>
          </a:p>
          <a:p>
            <a:pPr lvl="3">
              <a:buSzPct val="202000"/>
            </a:pPr>
            <a:r>
              <a:rPr lang="en-GB" b="1" dirty="0">
                <a:latin typeface="Lato" panose="020F0502020204030203" pitchFamily="34" charset="0"/>
                <a:ea typeface="Lato" panose="020F0502020204030203" pitchFamily="34" charset="0"/>
                <a:cs typeface="Lato" panose="020F0502020204030203" pitchFamily="34" charset="0"/>
              </a:rPr>
              <a:t>Members of the PSHE Association can access our website for further guidance </a:t>
            </a:r>
            <a:r>
              <a:rPr lang="en-GB" b="1" dirty="0">
                <a:latin typeface="Lato" panose="020F0502020204030203" pitchFamily="34" charset="0"/>
                <a:ea typeface="Lato" panose="020F0502020204030203" pitchFamily="34" charset="0"/>
                <a:cs typeface="Lato" panose="020F0502020204030203" pitchFamily="34" charset="0"/>
                <a:hlinkClick r:id="rId7"/>
              </a:rPr>
              <a:t>www.pshe-association.org.uk</a:t>
            </a:r>
            <a:endParaRPr lang="en-GB" b="1" dirty="0">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7297" t="28576" r="16674" b="28576"/>
          <a:stretch/>
        </p:blipFill>
        <p:spPr>
          <a:xfrm>
            <a:off x="6273636" y="5237737"/>
            <a:ext cx="1094363" cy="710172"/>
          </a:xfrm>
          <a:prstGeom prst="rect">
            <a:avLst/>
          </a:prstGeom>
        </p:spPr>
      </p:pic>
      <p:sp>
        <p:nvSpPr>
          <p:cNvPr id="20" name="Footer Placeholder 1">
            <a:extLst>
              <a:ext uri="{FF2B5EF4-FFF2-40B4-BE49-F238E27FC236}">
                <a16:creationId xmlns:a16="http://schemas.microsoft.com/office/drawing/2014/main" id="{C81DF973-A45D-4806-AD9E-562282504560}"/>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Tree>
    <p:extLst>
      <p:ext uri="{BB962C8B-B14F-4D97-AF65-F5344CB8AC3E}">
        <p14:creationId xmlns:p14="http://schemas.microsoft.com/office/powerpoint/2010/main" val="963335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t>8</a:t>
            </a:fld>
            <a:endParaRPr lang="en-GB" dirty="0"/>
          </a:p>
        </p:txBody>
      </p:sp>
      <p:sp>
        <p:nvSpPr>
          <p:cNvPr id="6" name="TextBox 5"/>
          <p:cNvSpPr txBox="1"/>
          <p:nvPr/>
        </p:nvSpPr>
        <p:spPr>
          <a:xfrm>
            <a:off x="445477" y="355734"/>
            <a:ext cx="6377352" cy="830997"/>
          </a:xfrm>
          <a:prstGeom prst="rect">
            <a:avLst/>
          </a:prstGeom>
          <a:noFill/>
        </p:spPr>
        <p:txBody>
          <a:bodyPr wrap="square" rtlCol="0">
            <a:spAutoFit/>
          </a:bodyPr>
          <a:lstStyle/>
          <a:p>
            <a:r>
              <a:rPr lang="en-GB" sz="4800" dirty="0">
                <a:solidFill>
                  <a:schemeClr val="bg1"/>
                </a:solidFill>
                <a:latin typeface="League Spartan" panose="00000800000000000000" pitchFamily="50" charset="0"/>
              </a:rPr>
              <a:t>Lesson summary</a:t>
            </a:r>
          </a:p>
        </p:txBody>
      </p:sp>
      <p:graphicFrame>
        <p:nvGraphicFramePr>
          <p:cNvPr id="11" name="Table 10"/>
          <p:cNvGraphicFramePr>
            <a:graphicFrameLocks noGrp="1"/>
          </p:cNvGraphicFramePr>
          <p:nvPr>
            <p:extLst>
              <p:ext uri="{D42A27DB-BD31-4B8C-83A1-F6EECF244321}">
                <p14:modId xmlns:p14="http://schemas.microsoft.com/office/powerpoint/2010/main" val="3965479198"/>
              </p:ext>
            </p:extLst>
          </p:nvPr>
        </p:nvGraphicFramePr>
        <p:xfrm>
          <a:off x="190005" y="1155733"/>
          <a:ext cx="11811989" cy="5402653"/>
        </p:xfrm>
        <a:graphic>
          <a:graphicData uri="http://schemas.openxmlformats.org/drawingml/2006/table">
            <a:tbl>
              <a:tblPr firstRow="1" bandRow="1">
                <a:tableStyleId>{5940675A-B579-460E-94D1-54222C63F5DA}</a:tableStyleId>
              </a:tblPr>
              <a:tblGrid>
                <a:gridCol w="3311183">
                  <a:extLst>
                    <a:ext uri="{9D8B030D-6E8A-4147-A177-3AD203B41FA5}">
                      <a16:colId xmlns:a16="http://schemas.microsoft.com/office/drawing/2014/main" val="4041274174"/>
                    </a:ext>
                  </a:extLst>
                </a:gridCol>
                <a:gridCol w="6785811">
                  <a:extLst>
                    <a:ext uri="{9D8B030D-6E8A-4147-A177-3AD203B41FA5}">
                      <a16:colId xmlns:a16="http://schemas.microsoft.com/office/drawing/2014/main" val="2234187062"/>
                    </a:ext>
                  </a:extLst>
                </a:gridCol>
                <a:gridCol w="1714995">
                  <a:extLst>
                    <a:ext uri="{9D8B030D-6E8A-4147-A177-3AD203B41FA5}">
                      <a16:colId xmlns:a16="http://schemas.microsoft.com/office/drawing/2014/main" val="3063766827"/>
                    </a:ext>
                  </a:extLst>
                </a:gridCol>
              </a:tblGrid>
              <a:tr h="551044">
                <a:tc>
                  <a:txBody>
                    <a:bodyPr/>
                    <a:lstStyle/>
                    <a:p>
                      <a:pPr algn="ctr"/>
                      <a:r>
                        <a:rPr lang="en-GB" sz="2800" dirty="0">
                          <a:latin typeface="League Spartan" panose="00000800000000000000" pitchFamily="50" charset="0"/>
                        </a:rPr>
                        <a:t>Activity</a:t>
                      </a:r>
                    </a:p>
                  </a:txBody>
                  <a:tcPr>
                    <a:solidFill>
                      <a:schemeClr val="bg1">
                        <a:lumMod val="95000"/>
                      </a:schemeClr>
                    </a:solidFill>
                  </a:tcPr>
                </a:tc>
                <a:tc>
                  <a:txBody>
                    <a:bodyPr/>
                    <a:lstStyle/>
                    <a:p>
                      <a:pPr algn="ctr"/>
                      <a:r>
                        <a:rPr lang="en-GB" sz="2800" dirty="0">
                          <a:latin typeface="League Spartan" panose="00000800000000000000" pitchFamily="50" charset="0"/>
                        </a:rPr>
                        <a:t>Description</a:t>
                      </a:r>
                    </a:p>
                  </a:txBody>
                  <a:tcPr>
                    <a:solidFill>
                      <a:schemeClr val="bg1">
                        <a:lumMod val="95000"/>
                      </a:schemeClr>
                    </a:solidFill>
                  </a:tcPr>
                </a:tc>
                <a:tc>
                  <a:txBody>
                    <a:bodyPr/>
                    <a:lstStyle/>
                    <a:p>
                      <a:pPr algn="ctr"/>
                      <a:r>
                        <a:rPr lang="en-GB" sz="2800" dirty="0">
                          <a:latin typeface="League Spartan" panose="00000800000000000000" pitchFamily="50" charset="0"/>
                        </a:rPr>
                        <a:t>Timing</a:t>
                      </a:r>
                    </a:p>
                  </a:txBody>
                  <a:tcPr>
                    <a:solidFill>
                      <a:schemeClr val="bg1">
                        <a:lumMod val="95000"/>
                      </a:schemeClr>
                    </a:solidFill>
                  </a:tcPr>
                </a:tc>
                <a:extLst>
                  <a:ext uri="{0D108BD9-81ED-4DB2-BD59-A6C34878D82A}">
                    <a16:rowId xmlns:a16="http://schemas.microsoft.com/office/drawing/2014/main" val="128198059"/>
                  </a:ext>
                </a:extLst>
              </a:tr>
              <a:tr h="591014">
                <a:tc>
                  <a:txBody>
                    <a:bodyPr/>
                    <a:lstStyle/>
                    <a:p>
                      <a:pPr marL="342900" indent="-342900">
                        <a:buAutoNum type="arabicPeriod"/>
                      </a:pPr>
                      <a:r>
                        <a:rPr lang="en-GB" sz="1800" dirty="0">
                          <a:latin typeface="League Spartan" panose="020B0604020202020204" charset="0"/>
                        </a:rPr>
                        <a:t>Introduction</a:t>
                      </a:r>
                    </a:p>
                  </a:txBody>
                  <a:tcPr anchor="ctr">
                    <a:solidFill>
                      <a:schemeClr val="bg1">
                        <a:lumMod val="95000"/>
                      </a:schemeClr>
                    </a:solidFill>
                  </a:tcPr>
                </a:tc>
                <a:tc>
                  <a:txBody>
                    <a:bodyPr/>
                    <a:lstStyle/>
                    <a:p>
                      <a:pPr>
                        <a:lnSpc>
                          <a:spcPts val="1500"/>
                        </a:lnSpc>
                        <a:spcAft>
                          <a:spcPts val="600"/>
                        </a:spcAft>
                      </a:pPr>
                      <a:r>
                        <a:rPr lang="en-GB" sz="1800" dirty="0">
                          <a:effectLst/>
                          <a:latin typeface="Lato" panose="020B0604020202020204" charset="0"/>
                          <a:ea typeface="Lato" panose="020B0604020202020204" charset="0"/>
                          <a:cs typeface="Lato" panose="020B0604020202020204" charset="0"/>
                        </a:rPr>
                        <a:t>Introduce learning objectives and outcomes and reinforce ground rules</a:t>
                      </a:r>
                    </a:p>
                  </a:txBody>
                  <a:tcPr marT="90000" marB="3600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2474858058"/>
                  </a:ext>
                </a:extLst>
              </a:tr>
              <a:tr h="823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League Spartan" panose="020B0604020202020204" charset="0"/>
                        </a:rPr>
                        <a:t>2. </a:t>
                      </a:r>
                      <a:r>
                        <a:rPr lang="en-GB" sz="1800" dirty="0">
                          <a:effectLst/>
                          <a:latin typeface="League Spartan" panose="020B0604020202020204" charset="0"/>
                        </a:rPr>
                        <a:t>Values reflection</a:t>
                      </a:r>
                      <a:endParaRPr lang="en-GB" sz="1600" dirty="0">
                        <a:effectLst/>
                        <a:latin typeface="League Spartan" panose="020B0604020202020204" charset="0"/>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a:lnSpc>
                          <a:spcPts val="1500"/>
                        </a:lnSpc>
                        <a:spcAft>
                          <a:spcPts val="600"/>
                        </a:spcAft>
                      </a:pPr>
                      <a:r>
                        <a:rPr lang="en-GB" sz="1800" dirty="0">
                          <a:effectLst/>
                          <a:latin typeface="Lato" panose="020B0604020202020204" charset="0"/>
                          <a:ea typeface="Lato" panose="020B0604020202020204" charset="0"/>
                          <a:cs typeface="Lato" panose="020B0604020202020204" charset="0"/>
                        </a:rPr>
                        <a:t>Students place statements on attitudes and values relating to tobacco, alcohol and other drugs on an attitude continuum. </a:t>
                      </a:r>
                    </a:p>
                    <a:p>
                      <a:pPr>
                        <a:lnSpc>
                          <a:spcPts val="1500"/>
                        </a:lnSpc>
                        <a:spcAft>
                          <a:spcPts val="600"/>
                        </a:spcAft>
                      </a:pPr>
                      <a:r>
                        <a:rPr lang="en-GB" sz="1800" dirty="0">
                          <a:effectLst/>
                          <a:latin typeface="Lato" panose="020B0604020202020204" charset="0"/>
                          <a:ea typeface="Lato" panose="020B0604020202020204" charset="0"/>
                          <a:cs typeface="Lato" panose="020B0604020202020204" charset="0"/>
                        </a:rPr>
                        <a:t>Feedback using social norms statistics quiz.</a:t>
                      </a:r>
                    </a:p>
                  </a:txBody>
                  <a:tcPr marT="90000" marB="3600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15 MINS</a:t>
                      </a:r>
                    </a:p>
                  </a:txBody>
                  <a:tcPr anchor="ctr">
                    <a:solidFill>
                      <a:schemeClr val="bg1"/>
                    </a:solidFill>
                  </a:tcPr>
                </a:tc>
                <a:extLst>
                  <a:ext uri="{0D108BD9-81ED-4DB2-BD59-A6C34878D82A}">
                    <a16:rowId xmlns:a16="http://schemas.microsoft.com/office/drawing/2014/main" val="2346566372"/>
                  </a:ext>
                </a:extLst>
              </a:tr>
              <a:tr h="785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League Spartan" panose="020B0604020202020204" charset="0"/>
                        </a:rPr>
                        <a:t>3. </a:t>
                      </a:r>
                      <a:r>
                        <a:rPr lang="en-GB" sz="1800" dirty="0">
                          <a:effectLst/>
                          <a:latin typeface="League Spartan" panose="020B0604020202020204" charset="0"/>
                        </a:rPr>
                        <a:t>Tobacco effects</a:t>
                      </a:r>
                      <a:endParaRPr lang="en-GB" sz="1600" dirty="0">
                        <a:effectLst/>
                        <a:latin typeface="League Spartan" panose="020B0604020202020204" charset="0"/>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a:lnSpc>
                          <a:spcPts val="1500"/>
                        </a:lnSpc>
                        <a:spcAft>
                          <a:spcPts val="600"/>
                        </a:spcAft>
                      </a:pPr>
                      <a:r>
                        <a:rPr lang="en-GB" sz="1800" dirty="0">
                          <a:effectLst/>
                          <a:latin typeface="Lato" panose="020B0604020202020204" charset="0"/>
                          <a:ea typeface="Lato" panose="020B0604020202020204" charset="0"/>
                          <a:cs typeface="Lato" panose="020B0604020202020204" charset="0"/>
                        </a:rPr>
                        <a:t>Students sort cards into physical, mental and social/legal effects of using tobacco.</a:t>
                      </a:r>
                    </a:p>
                  </a:txBody>
                  <a:tcPr marT="90000" marB="3600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62548691"/>
                  </a:ext>
                </a:extLst>
              </a:tr>
              <a:tr h="552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League Spartan" panose="020B0604020202020204" charset="0"/>
                        </a:rPr>
                        <a:t>4. </a:t>
                      </a:r>
                      <a:r>
                        <a:rPr lang="en-GB" sz="1800" dirty="0">
                          <a:effectLst/>
                          <a:latin typeface="League Spartan" panose="020B0604020202020204" charset="0"/>
                        </a:rPr>
                        <a:t>Spotting influences</a:t>
                      </a:r>
                      <a:endParaRPr lang="en-GB" sz="1600" dirty="0">
                        <a:effectLst/>
                        <a:latin typeface="League Spartan" panose="020B0604020202020204" charset="0"/>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a:lnSpc>
                          <a:spcPts val="1500"/>
                        </a:lnSpc>
                        <a:spcAft>
                          <a:spcPts val="600"/>
                        </a:spcAft>
                      </a:pPr>
                      <a:r>
                        <a:rPr lang="en-GB" sz="1800" dirty="0">
                          <a:effectLst/>
                          <a:latin typeface="Lato" panose="020B0604020202020204" charset="0"/>
                          <a:ea typeface="Lato" panose="020B0604020202020204" charset="0"/>
                          <a:cs typeface="Lato" panose="020B0604020202020204" charset="0"/>
                        </a:rPr>
                        <a:t>Students identify the potential influences on young people’s decisions about smoking.</a:t>
                      </a:r>
                    </a:p>
                  </a:txBody>
                  <a:tcPr marT="90000" marB="3600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1658251162"/>
                  </a:ext>
                </a:extLst>
              </a:tr>
              <a:tr h="680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League Spartan" panose="020B0604020202020204" charset="0"/>
                        </a:rPr>
                        <a:t>5. </a:t>
                      </a:r>
                      <a:r>
                        <a:rPr lang="en-GB" sz="1800" dirty="0">
                          <a:effectLst/>
                          <a:latin typeface="League Spartan" panose="020B0604020202020204" charset="0"/>
                        </a:rPr>
                        <a:t>Managing peer influence</a:t>
                      </a:r>
                      <a:endParaRPr lang="en-GB" sz="1600" dirty="0">
                        <a:effectLst/>
                        <a:latin typeface="League Spartan" panose="020B0604020202020204" charset="0"/>
                        <a:ea typeface="Calibri" panose="020F0502020204030204" pitchFamily="34" charset="0"/>
                        <a:cs typeface="Times New Roman" panose="02020603050405020304" pitchFamily="18" charset="0"/>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Lato" panose="020B0604020202020204" charset="0"/>
                          <a:ea typeface="Lato" panose="020B0604020202020204" charset="0"/>
                          <a:cs typeface="Lato" panose="020B0604020202020204" charset="0"/>
                        </a:rPr>
                        <a:t>Students provide a range of strategies to manage peer influence</a:t>
                      </a:r>
                    </a:p>
                  </a:txBody>
                  <a:tcPr marT="90000" marB="36000"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780862879"/>
                  </a:ext>
                </a:extLst>
              </a:tr>
              <a:tr h="632079">
                <a:tc>
                  <a:txBody>
                    <a:bodyPr/>
                    <a:lstStyle/>
                    <a:p>
                      <a:r>
                        <a:rPr lang="en-GB" sz="1800" dirty="0">
                          <a:latin typeface="League Spartan" panose="020B0604020202020204" charset="0"/>
                        </a:rPr>
                        <a:t>6. Endpoint assessment</a:t>
                      </a:r>
                    </a:p>
                  </a:txBody>
                  <a:tcPr anchor="ctr">
                    <a:solidFill>
                      <a:schemeClr val="bg1">
                        <a:lumMod val="95000"/>
                      </a:schemeClr>
                    </a:solidFill>
                  </a:tcPr>
                </a:tc>
                <a:tc>
                  <a:txBody>
                    <a:bodyPr/>
                    <a:lstStyle/>
                    <a:p>
                      <a:pPr>
                        <a:lnSpc>
                          <a:spcPts val="1500"/>
                        </a:lnSpc>
                        <a:spcAft>
                          <a:spcPts val="600"/>
                        </a:spcAft>
                      </a:pPr>
                      <a:r>
                        <a:rPr lang="en-GB" sz="1800" dirty="0">
                          <a:effectLst/>
                          <a:latin typeface="Lato" panose="020B0604020202020204" charset="0"/>
                          <a:ea typeface="Lato" panose="020B0604020202020204" charset="0"/>
                          <a:cs typeface="Lato" panose="020B0604020202020204" charset="0"/>
                        </a:rPr>
                        <a:t>Students identify what they have learnt in the lesson using their hand as a template.</a:t>
                      </a:r>
                    </a:p>
                  </a:txBody>
                  <a:tcPr marT="90000" marB="3600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973255416"/>
                  </a:ext>
                </a:extLst>
              </a:tr>
              <a:tr h="785487">
                <a:tc>
                  <a:txBody>
                    <a:bodyPr/>
                    <a:lstStyle/>
                    <a:p>
                      <a:r>
                        <a:rPr lang="en-GB" sz="1800" dirty="0">
                          <a:latin typeface="League Spartan" panose="020B0604020202020204" charset="0"/>
                        </a:rPr>
                        <a:t>7. Signpost support</a:t>
                      </a:r>
                    </a:p>
                  </a:txBody>
                  <a:tcPr anchor="ctr">
                    <a:solidFill>
                      <a:schemeClr val="bg1">
                        <a:lumMod val="95000"/>
                      </a:schemeClr>
                    </a:solidFill>
                  </a:tcPr>
                </a:tc>
                <a:tc>
                  <a:txBody>
                    <a:bodyPr/>
                    <a:lstStyle/>
                    <a:p>
                      <a:pPr>
                        <a:lnSpc>
                          <a:spcPts val="1500"/>
                        </a:lnSpc>
                        <a:spcAft>
                          <a:spcPts val="600"/>
                        </a:spcAft>
                      </a:pPr>
                      <a:r>
                        <a:rPr lang="en-GB" sz="1800" dirty="0">
                          <a:effectLst/>
                          <a:latin typeface="Lato" panose="020B0604020202020204" charset="0"/>
                          <a:ea typeface="Lato" panose="020B0604020202020204" charset="0"/>
                          <a:cs typeface="Lato" panose="020B0604020202020204" charset="0"/>
                        </a:rPr>
                        <a:t>Signpost to further guidance and support related to tobacco, alcohol and other drugs. Respond to anonymous questions.</a:t>
                      </a:r>
                    </a:p>
                  </a:txBody>
                  <a:tcPr marT="90000" marB="3600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5 MINS</a:t>
                      </a:r>
                    </a:p>
                    <a:p>
                      <a:pPr algn="ctr"/>
                      <a:endParaRPr lang="en-GB" sz="1600" dirty="0">
                        <a:latin typeface="Lato" panose="020F0502020204030203" pitchFamily="34" charset="0"/>
                        <a:ea typeface="Lato" panose="020F0502020204030203" pitchFamily="34" charset="0"/>
                        <a:cs typeface="Lato" panose="020F0502020204030203" pitchFamily="34" charset="0"/>
                      </a:endParaRPr>
                    </a:p>
                  </a:txBody>
                  <a:tcPr anchor="ctr">
                    <a:solidFill>
                      <a:schemeClr val="bg1"/>
                    </a:solidFill>
                  </a:tcPr>
                </a:tc>
                <a:extLst>
                  <a:ext uri="{0D108BD9-81ED-4DB2-BD59-A6C34878D82A}">
                    <a16:rowId xmlns:a16="http://schemas.microsoft.com/office/drawing/2014/main" val="4105800080"/>
                  </a:ext>
                </a:extLst>
              </a:tr>
            </a:tbl>
          </a:graphicData>
        </a:graphic>
      </p:graphicFrame>
      <p:sp>
        <p:nvSpPr>
          <p:cNvPr id="9" name="TextBox 8"/>
          <p:cNvSpPr txBox="1"/>
          <p:nvPr/>
        </p:nvSpPr>
        <p:spPr>
          <a:xfrm>
            <a:off x="9869891" y="8643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7" name="Footer Placeholder 1">
            <a:extLst>
              <a:ext uri="{FF2B5EF4-FFF2-40B4-BE49-F238E27FC236}">
                <a16:creationId xmlns:a16="http://schemas.microsoft.com/office/drawing/2014/main" id="{8F7DD75C-D0B0-4575-9010-20B597B7EC9F}"/>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Tree>
    <p:extLst>
      <p:ext uri="{BB962C8B-B14F-4D97-AF65-F5344CB8AC3E}">
        <p14:creationId xmlns:p14="http://schemas.microsoft.com/office/powerpoint/2010/main" val="215372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3338" y="3890683"/>
            <a:ext cx="10096499"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effectLst/>
                <a:uLnTx/>
                <a:uFillTx/>
                <a:latin typeface="League Spartan" panose="00000800000000000000" pitchFamily="50" charset="0"/>
              </a:rPr>
              <a:t>Lesson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95519E"/>
                </a:solidFill>
                <a:effectLst/>
                <a:uLnTx/>
                <a:uFillTx/>
                <a:latin typeface="League Spartan" panose="00000800000000000000" pitchFamily="50" charset="0"/>
              </a:rPr>
              <a:t>Tobacco – risks and influences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4596" y="306989"/>
            <a:ext cx="3213984" cy="3083416"/>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2268</Words>
  <Application>Microsoft Office PowerPoint</Application>
  <PresentationFormat>Widescreen</PresentationFormat>
  <Paragraphs>331</Paragraphs>
  <Slides>19</Slides>
  <Notes>19</Notes>
  <HiddenSlides>8</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Lucida Console</vt:lpstr>
      <vt:lpstr>Lato</vt:lpstr>
      <vt:lpstr>Calibri Light</vt:lpstr>
      <vt:lpstr>Times New Roman</vt:lpstr>
      <vt:lpstr>Calibri</vt:lpstr>
      <vt:lpstr>League Spartan</vt:lpstr>
      <vt:lpstr>Open Sans Light</vt:lpstr>
      <vt:lpstr>Gill Sans MT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Jenny Barksfield</cp:lastModifiedBy>
  <cp:revision>340</cp:revision>
  <dcterms:created xsi:type="dcterms:W3CDTF">2018-11-29T11:01:12Z</dcterms:created>
  <dcterms:modified xsi:type="dcterms:W3CDTF">2020-09-17T09:15:55Z</dcterms:modified>
</cp:coreProperties>
</file>