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7" r:id="rId2"/>
    <p:sldId id="278" r:id="rId3"/>
    <p:sldId id="280" r:id="rId4"/>
    <p:sldId id="281" r:id="rId5"/>
    <p:sldId id="293" r:id="rId6"/>
    <p:sldId id="259" r:id="rId7"/>
    <p:sldId id="276" r:id="rId8"/>
    <p:sldId id="270" r:id="rId9"/>
    <p:sldId id="271" r:id="rId10"/>
    <p:sldId id="264" r:id="rId11"/>
    <p:sldId id="283" r:id="rId12"/>
    <p:sldId id="272" r:id="rId13"/>
    <p:sldId id="284" r:id="rId14"/>
    <p:sldId id="285" r:id="rId15"/>
    <p:sldId id="286" r:id="rId16"/>
    <p:sldId id="287" r:id="rId17"/>
    <p:sldId id="288" r:id="rId18"/>
    <p:sldId id="289" r:id="rId19"/>
    <p:sldId id="290" r:id="rId20"/>
    <p:sldId id="291" r:id="rId21"/>
    <p:sldId id="292"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ill Sans MT" panose="020B0502020104020203"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League Spartan" panose="00000800000000000000" pitchFamily="50" charset="0"/>
      <p:bold r:id="rId38"/>
    </p:embeddedFont>
    <p:embeddedFont>
      <p:font typeface="Open Sans Light" panose="020B0306030504020204" pitchFamily="3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898D4DA5-0D50-4E0B-825A-F1EBE1E47E5F}">
          <p14:sldIdLst>
            <p14:sldId id="257"/>
            <p14:sldId id="278"/>
            <p14:sldId id="280"/>
            <p14:sldId id="281"/>
            <p14:sldId id="293"/>
            <p14:sldId id="259"/>
            <p14:sldId id="276"/>
            <p14:sldId id="270"/>
          </p14:sldIdLst>
        </p14:section>
        <p14:section name="Pupil facing slides" id="{B1520F6F-38EF-4FD4-A2EB-AA82D0D5E6B5}">
          <p14:sldIdLst>
            <p14:sldId id="271"/>
            <p14:sldId id="264"/>
            <p14:sldId id="283"/>
            <p14:sldId id="272"/>
            <p14:sldId id="284"/>
            <p14:sldId id="285"/>
            <p14:sldId id="286"/>
            <p14:sldId id="287"/>
            <p14:sldId id="288"/>
            <p14:sldId id="289"/>
            <p14:sldId id="290"/>
            <p14:sldId id="291"/>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3" clrIdx="0">
    <p:extLst>
      <p:ext uri="{19B8F6BF-5375-455C-9EA6-DF929625EA0E}">
        <p15:presenceInfo xmlns:p15="http://schemas.microsoft.com/office/powerpoint/2012/main" userId="Lydia Stober" providerId="None"/>
      </p:ext>
    </p:extLst>
  </p:cmAuthor>
  <p:cmAuthor id="2" name="Jenny Fox" initials="JF" lastIdx="1"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E2C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88" autoAdjust="0"/>
  </p:normalViewPr>
  <p:slideViewPr>
    <p:cSldViewPr snapToGrid="0">
      <p:cViewPr varScale="1">
        <p:scale>
          <a:sx n="68" d="100"/>
          <a:sy n="68" d="100"/>
        </p:scale>
        <p:origin x="12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FEBAA-21C7-43D5-8E0C-5F6CE57802F0}" type="datetimeFigureOut">
              <a:rPr lang="en-GB" smtClean="0"/>
              <a:t>04/10/2021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D8BDF-291A-4125-9FD4-12C02787896F}" type="slidenum">
              <a:rPr lang="en-GB" smtClean="0"/>
              <a:t>‹#›</a:t>
            </a:fld>
            <a:endParaRPr lang="en-GB"/>
          </a:p>
        </p:txBody>
      </p:sp>
    </p:spTree>
    <p:extLst>
      <p:ext uri="{BB962C8B-B14F-4D97-AF65-F5344CB8AC3E}">
        <p14:creationId xmlns:p14="http://schemas.microsoft.com/office/powerpoint/2010/main" val="72644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of the importance of the shared ground rules for these lessons, including that it is important to accept that people have different opinions and beliefs and to be respectful of each other’s views in the lesson.</a:t>
            </a: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Baseline assessment (5-15 mins)</a:t>
            </a:r>
          </a:p>
          <a:p>
            <a:r>
              <a:rPr lang="en-GB" sz="1200" b="1" kern="1200" dirty="0">
                <a:solidFill>
                  <a:schemeClr val="tx1"/>
                </a:solidFill>
                <a:effectLst/>
                <a:latin typeface="+mn-lt"/>
                <a:ea typeface="+mn-ea"/>
                <a:cs typeface="+mn-cs"/>
              </a:rPr>
              <a:t>Pupils complete this activity before the lesson.</a:t>
            </a:r>
            <a:r>
              <a:rPr lang="en-GB" sz="1200" kern="1200" dirty="0">
                <a:solidFill>
                  <a:schemeClr val="tx1"/>
                </a:solidFill>
                <a:effectLst/>
                <a:latin typeface="+mn-lt"/>
                <a:ea typeface="+mn-ea"/>
                <a:cs typeface="+mn-cs"/>
              </a:rPr>
              <a:t> This allows time to look through their work and note any particular patterns or misconceptions prior to teaching the lesson. Before carrying out the activity, remind pupils of ground rules for these lessons.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use Resource 1: </a:t>
            </a:r>
            <a:r>
              <a:rPr lang="en-GB" sz="1200" i="1" kern="1200" dirty="0">
                <a:solidFill>
                  <a:schemeClr val="tx1"/>
                </a:solidFill>
                <a:effectLst/>
                <a:latin typeface="+mn-lt"/>
                <a:ea typeface="+mn-ea"/>
                <a:cs typeface="+mn-cs"/>
              </a:rPr>
              <a:t>Bus stop conversation worksheet </a:t>
            </a:r>
            <a:r>
              <a:rPr lang="en-GB" sz="1200" kern="1200" dirty="0">
                <a:solidFill>
                  <a:schemeClr val="tx1"/>
                </a:solidFill>
                <a:effectLst/>
                <a:latin typeface="+mn-lt"/>
                <a:ea typeface="+mn-ea"/>
                <a:cs typeface="+mn-cs"/>
              </a:rPr>
              <a:t>to record their ideas. Collect these in and use responses to inform this lesson and future teaching about drugs, alcohol and tobacco.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Pupil responses might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They are saying: to try it out and see what it’s like, because they feel they need it, are addicted, because their friends are doing it, smoking is cool, to relax, vaping doesn’t harm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If someone didn’t want to they could: say no; walk away; explain their reasons for not wanting to; avoid the situations or places where it happens.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79BD8BDF-291A-4125-9FD4-12C02787896F}" type="slidenum">
              <a:rPr lang="en-GB" smtClean="0"/>
              <a:t>11</a:t>
            </a:fld>
            <a:endParaRPr lang="en-GB"/>
          </a:p>
        </p:txBody>
      </p:sp>
    </p:spTree>
    <p:extLst>
      <p:ext uri="{BB962C8B-B14F-4D97-AF65-F5344CB8AC3E}">
        <p14:creationId xmlns:p14="http://schemas.microsoft.com/office/powerpoint/2010/main" val="23781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outcomes.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Introduction (5 mins)</a:t>
            </a:r>
          </a:p>
          <a:p>
            <a:r>
              <a:rPr lang="en-GB" sz="1200" kern="1200" dirty="0">
                <a:solidFill>
                  <a:schemeClr val="tx1"/>
                </a:solidFill>
                <a:effectLst/>
                <a:latin typeface="+mn-lt"/>
                <a:ea typeface="+mn-ea"/>
                <a:cs typeface="+mn-cs"/>
              </a:rPr>
              <a:t>Ask pupils to think of a drug and why a person might use that drug. Record the pupils’ ideas on the board or flipchart.</a:t>
            </a:r>
          </a:p>
          <a:p>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To ensure a safe climate for learning is maintained, it is important that pupils know they do not need to name the drug or the person, just to give the reason.</a:t>
            </a:r>
          </a:p>
        </p:txBody>
      </p:sp>
      <p:sp>
        <p:nvSpPr>
          <p:cNvPr id="4" name="Slide Number Placeholder 3"/>
          <p:cNvSpPr>
            <a:spLocks noGrp="1"/>
          </p:cNvSpPr>
          <p:nvPr>
            <p:ph type="sldNum" sz="quarter" idx="5"/>
          </p:nvPr>
        </p:nvSpPr>
        <p:spPr/>
        <p:txBody>
          <a:bodyPr/>
          <a:lstStyle/>
          <a:p>
            <a:fld id="{79BD8BDF-291A-4125-9FD4-12C02787896F}" type="slidenum">
              <a:rPr lang="en-GB" smtClean="0"/>
              <a:t>13</a:t>
            </a:fld>
            <a:endParaRPr lang="en-GB"/>
          </a:p>
        </p:txBody>
      </p:sp>
    </p:spTree>
    <p:extLst>
      <p:ext uri="{BB962C8B-B14F-4D97-AF65-F5344CB8AC3E}">
        <p14:creationId xmlns:p14="http://schemas.microsoft.com/office/powerpoint/2010/main" val="416977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Influences diamond 9 part 1 (10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discuss the different people, places or things that might influence someone to use a drug. Make a list on the board. </a:t>
            </a:r>
            <a:r>
              <a:rPr lang="en-GB" sz="1200" i="1" kern="1200" dirty="0">
                <a:solidFill>
                  <a:schemeClr val="tx1"/>
                </a:solidFill>
                <a:effectLst/>
                <a:latin typeface="+mn-lt"/>
                <a:ea typeface="+mn-ea"/>
                <a:cs typeface="+mn-cs"/>
              </a:rPr>
              <a:t>Responses might include: where they are; who they are with; what they have seen/heard about the drug; their health; how they get the drug.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Pupils think of a drug and work in groups to consider what will most influence whether a person would use the drug. Ask pupils to rank the following influences from most to least influence in a diamond 9: friends; family; social media/TV/film; religion/beliefs; money; health advice (e.g. from a doctor); the situation; their feelings/emotions (mental health); their physical health – using Resource 2: </a:t>
            </a:r>
            <a:r>
              <a:rPr lang="en-GB" sz="1200" i="1" kern="1200" dirty="0">
                <a:solidFill>
                  <a:schemeClr val="tx1"/>
                </a:solidFill>
                <a:effectLst/>
                <a:latin typeface="+mn-lt"/>
                <a:ea typeface="+mn-ea"/>
                <a:cs typeface="+mn-cs"/>
              </a:rPr>
              <a:t>Influences diamond 9 cards. </a:t>
            </a:r>
            <a:r>
              <a:rPr lang="en-GB" sz="1200" kern="1200" dirty="0">
                <a:solidFill>
                  <a:schemeClr val="tx1"/>
                </a:solidFill>
                <a:effectLst/>
                <a:latin typeface="+mn-lt"/>
                <a:ea typeface="+mn-ea"/>
                <a:cs typeface="+mn-cs"/>
              </a:rPr>
              <a:t>The card at the top of the diamond should represent what they think is the greatest influence and the card at the bottom of the diamond should represent what they think is the least influence. The cards in the middle section are placed in rows that they think are ‘equally important’.</a:t>
            </a:r>
          </a:p>
          <a:p>
            <a:r>
              <a:rPr lang="en-GB" sz="1200" kern="1200" dirty="0">
                <a:solidFill>
                  <a:schemeClr val="tx1"/>
                </a:solidFill>
                <a:effectLst/>
                <a:latin typeface="+mn-lt"/>
                <a:ea typeface="+mn-ea"/>
                <a:cs typeface="+mn-cs"/>
              </a:rPr>
              <a:t>Compare responses from different groups. If there are any other influences that may not have been included on the cards that pupils discussed, highlight these with the class.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work with a reduced number of influences in a diamond 5.</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pupils to suggest another influence and add it to the blank card in Resource 2: </a:t>
            </a:r>
            <a:r>
              <a:rPr lang="en-GB" sz="1200" i="1" kern="1200" dirty="0">
                <a:solidFill>
                  <a:schemeClr val="tx1"/>
                </a:solidFill>
                <a:effectLst/>
                <a:latin typeface="+mn-lt"/>
                <a:ea typeface="+mn-ea"/>
                <a:cs typeface="+mn-cs"/>
              </a:rPr>
              <a:t>Influences diamond 9 cards.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79BD8BDF-291A-4125-9FD4-12C02787896F}" type="slidenum">
              <a:rPr lang="en-GB" smtClean="0"/>
              <a:t>14</a:t>
            </a:fld>
            <a:endParaRPr lang="en-GB"/>
          </a:p>
        </p:txBody>
      </p:sp>
    </p:spTree>
    <p:extLst>
      <p:ext uri="{BB962C8B-B14F-4D97-AF65-F5344CB8AC3E}">
        <p14:creationId xmlns:p14="http://schemas.microsoft.com/office/powerpoint/2010/main" val="2006206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Influences diamond 9 – part 2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ask the pupils to consider reasons why someone might choose not to use a drug (any drug, including medicines).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Record their responses on the board, next to the original list of reasons why someone may use a drug. Note whether the pupils think the influences for or against using a drug are similar or very different.  </a:t>
            </a:r>
          </a:p>
          <a:p>
            <a:r>
              <a:rPr lang="en-GB" sz="1200" kern="1200" dirty="0">
                <a:solidFill>
                  <a:schemeClr val="tx1"/>
                </a:solidFill>
                <a:effectLst/>
                <a:latin typeface="+mn-lt"/>
                <a:ea typeface="+mn-ea"/>
                <a:cs typeface="+mn-cs"/>
              </a:rPr>
              <a:t>Pupils repeat the diamond 9 activity, thinking about the same drug but this time considering what is most likely to influence someone </a:t>
            </a:r>
            <a:r>
              <a:rPr lang="en-GB" sz="1200" u="sng" kern="1200" dirty="0">
                <a:solidFill>
                  <a:schemeClr val="tx1"/>
                </a:solidFill>
                <a:effectLst/>
                <a:latin typeface="+mn-lt"/>
                <a:ea typeface="+mn-ea"/>
                <a:cs typeface="+mn-cs"/>
              </a:rPr>
              <a:t>not </a:t>
            </a:r>
            <a:r>
              <a:rPr lang="en-GB" sz="1200" kern="1200" dirty="0">
                <a:solidFill>
                  <a:schemeClr val="tx1"/>
                </a:solidFill>
                <a:effectLst/>
                <a:latin typeface="+mn-lt"/>
                <a:ea typeface="+mn-ea"/>
                <a:cs typeface="+mn-cs"/>
              </a:rPr>
              <a:t>to use the drug. Take feedback, drawing out what happened to the diamond 9 cards and noting whether the cards change position or remain similar.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 responses at the top of the diamond 9 might include:</a:t>
            </a:r>
          </a:p>
          <a:p>
            <a:r>
              <a:rPr lang="en-GB" sz="1200" i="1" kern="1200" dirty="0">
                <a:solidFill>
                  <a:schemeClr val="tx1"/>
                </a:solidFill>
                <a:effectLst/>
                <a:latin typeface="+mn-lt"/>
                <a:ea typeface="+mn-ea"/>
                <a:cs typeface="+mn-cs"/>
              </a:rPr>
              <a:t>•</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Their physical health or mental health - it is harmful to their body or mind  </a:t>
            </a:r>
          </a:p>
          <a:p>
            <a:r>
              <a:rPr lang="en-GB" sz="1200" i="1" kern="1200" dirty="0">
                <a:solidFill>
                  <a:schemeClr val="tx1"/>
                </a:solidFill>
                <a:effectLst/>
                <a:latin typeface="+mn-lt"/>
                <a:ea typeface="+mn-ea"/>
                <a:cs typeface="+mn-cs"/>
              </a:rPr>
              <a:t>•</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Religion/beliefs - it is against their religion/beliefs </a:t>
            </a:r>
          </a:p>
          <a:p>
            <a:r>
              <a:rPr lang="en-GB" sz="1200" i="1" kern="1200" dirty="0">
                <a:solidFill>
                  <a:schemeClr val="tx1"/>
                </a:solidFill>
                <a:effectLst/>
                <a:latin typeface="+mn-lt"/>
                <a:ea typeface="+mn-ea"/>
                <a:cs typeface="+mn-cs"/>
              </a:rPr>
              <a:t>•</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Friends - their friends don’t use the drug so they don’t feel pressure to either </a:t>
            </a:r>
          </a:p>
          <a:p>
            <a:r>
              <a:rPr lang="en-GB" sz="1200" i="1" kern="1200" dirty="0">
                <a:solidFill>
                  <a:schemeClr val="tx1"/>
                </a:solidFill>
                <a:effectLst/>
                <a:latin typeface="+mn-lt"/>
                <a:ea typeface="+mn-ea"/>
                <a:cs typeface="+mn-cs"/>
              </a:rPr>
              <a:t>•</a:t>
            </a:r>
            <a:r>
              <a:rPr lang="en-GB" sz="1200" i="1" kern="1200" baseline="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Family - their family does not use the drug so they are not used to people using the drug</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discuss which examples they think are the most influential and why.</a:t>
            </a:r>
          </a:p>
          <a:p>
            <a:endParaRPr lang="en-GB" b="1" dirty="0"/>
          </a:p>
        </p:txBody>
      </p:sp>
      <p:sp>
        <p:nvSpPr>
          <p:cNvPr id="4" name="Slide Number Placeholder 3"/>
          <p:cNvSpPr>
            <a:spLocks noGrp="1"/>
          </p:cNvSpPr>
          <p:nvPr>
            <p:ph type="sldNum" sz="quarter" idx="5"/>
          </p:nvPr>
        </p:nvSpPr>
        <p:spPr/>
        <p:txBody>
          <a:bodyPr/>
          <a:lstStyle/>
          <a:p>
            <a:fld id="{79BD8BDF-291A-4125-9FD4-12C02787896F}" type="slidenum">
              <a:rPr lang="en-GB" smtClean="0"/>
              <a:t>15</a:t>
            </a:fld>
            <a:endParaRPr lang="en-GB"/>
          </a:p>
        </p:txBody>
      </p:sp>
    </p:spTree>
    <p:extLst>
      <p:ext uri="{BB962C8B-B14F-4D97-AF65-F5344CB8AC3E}">
        <p14:creationId xmlns:p14="http://schemas.microsoft.com/office/powerpoint/2010/main" val="98577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strategies for managing peer pressure (10 mins)</a:t>
            </a:r>
          </a:p>
          <a:p>
            <a:r>
              <a:rPr lang="en-GB" sz="1200" kern="1200" dirty="0">
                <a:solidFill>
                  <a:schemeClr val="tx1"/>
                </a:solidFill>
                <a:effectLst/>
                <a:latin typeface="+mn-lt"/>
                <a:ea typeface="+mn-ea"/>
                <a:cs typeface="+mn-cs"/>
              </a:rPr>
              <a:t>Write the following words on the board: </a:t>
            </a:r>
            <a:r>
              <a:rPr lang="en-GB" sz="1200" b="1" kern="1200" dirty="0">
                <a:solidFill>
                  <a:schemeClr val="tx1"/>
                </a:solidFill>
                <a:effectLst/>
                <a:latin typeface="+mn-lt"/>
                <a:ea typeface="+mn-ea"/>
                <a:cs typeface="+mn-cs"/>
              </a:rPr>
              <a:t>passive, aggressive,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assertive </a:t>
            </a:r>
            <a:r>
              <a:rPr lang="en-GB" sz="1200" kern="1200" dirty="0">
                <a:solidFill>
                  <a:schemeClr val="tx1"/>
                </a:solidFill>
                <a:effectLst/>
                <a:latin typeface="+mn-lt"/>
                <a:ea typeface="+mn-ea"/>
                <a:cs typeface="+mn-cs"/>
              </a:rPr>
              <a:t>and discuss what they mean. For example:</a:t>
            </a:r>
          </a:p>
          <a:p>
            <a:pPr lvl="0"/>
            <a:r>
              <a:rPr lang="en-GB" sz="1200" b="1" kern="1200" dirty="0">
                <a:solidFill>
                  <a:schemeClr val="tx1"/>
                </a:solidFill>
                <a:effectLst/>
                <a:latin typeface="+mn-lt"/>
                <a:ea typeface="+mn-ea"/>
                <a:cs typeface="+mn-cs"/>
              </a:rPr>
              <a:t>Passive:</a:t>
            </a:r>
            <a:r>
              <a:rPr lang="en-GB" sz="1200" kern="1200" dirty="0">
                <a:solidFill>
                  <a:schemeClr val="tx1"/>
                </a:solidFill>
                <a:effectLst/>
                <a:latin typeface="+mn-lt"/>
                <a:ea typeface="+mn-ea"/>
                <a:cs typeface="+mn-cs"/>
              </a:rPr>
              <a:t> accepting or allowing what happens or what others do without actively responding</a:t>
            </a:r>
          </a:p>
          <a:p>
            <a:pPr lvl="0"/>
            <a:r>
              <a:rPr lang="en-GB" sz="1200" b="1" kern="1200" dirty="0">
                <a:solidFill>
                  <a:schemeClr val="tx1"/>
                </a:solidFill>
                <a:effectLst/>
                <a:latin typeface="+mn-lt"/>
                <a:ea typeface="+mn-ea"/>
                <a:cs typeface="+mn-cs"/>
              </a:rPr>
              <a:t>Aggressive</a:t>
            </a:r>
            <a:r>
              <a:rPr lang="en-GB" sz="1200" kern="1200" dirty="0">
                <a:solidFill>
                  <a:schemeClr val="tx1"/>
                </a:solidFill>
                <a:effectLst/>
                <a:latin typeface="+mn-lt"/>
                <a:ea typeface="+mn-ea"/>
                <a:cs typeface="+mn-cs"/>
              </a:rPr>
              <a:t>: being ready or likely to confront or attack others or what others do</a:t>
            </a:r>
          </a:p>
          <a:p>
            <a:pPr lvl="0"/>
            <a:r>
              <a:rPr lang="en-GB" sz="1200" b="1" kern="1200" dirty="0">
                <a:solidFill>
                  <a:schemeClr val="tx1"/>
                </a:solidFill>
                <a:effectLst/>
                <a:latin typeface="+mn-lt"/>
                <a:ea typeface="+mn-ea"/>
                <a:cs typeface="+mn-cs"/>
              </a:rPr>
              <a:t>Assertive: </a:t>
            </a:r>
            <a:r>
              <a:rPr lang="en-GB" sz="1200" kern="1200" dirty="0">
                <a:solidFill>
                  <a:schemeClr val="tx1"/>
                </a:solidFill>
                <a:effectLst/>
                <a:latin typeface="+mn-lt"/>
                <a:ea typeface="+mn-ea"/>
                <a:cs typeface="+mn-cs"/>
              </a:rPr>
              <a:t>standing up for oneself or someone else, calmly and positively, or getting a point across without causing upset</a:t>
            </a:r>
          </a:p>
          <a:p>
            <a:pPr lvl="0"/>
            <a:r>
              <a:rPr lang="en-GB" sz="1200" kern="1200" dirty="0">
                <a:solidFill>
                  <a:schemeClr val="tx1"/>
                </a:solidFill>
                <a:effectLst/>
                <a:latin typeface="+mn-lt"/>
                <a:ea typeface="+mn-ea"/>
                <a:cs typeface="+mn-cs"/>
              </a:rPr>
              <a:t>See next slide for </a:t>
            </a:r>
            <a:r>
              <a:rPr lang="en-GB" sz="1200" b="1" kern="1200" dirty="0">
                <a:solidFill>
                  <a:schemeClr val="tx1"/>
                </a:solidFill>
                <a:effectLst/>
                <a:latin typeface="+mn-lt"/>
                <a:ea typeface="+mn-ea"/>
                <a:cs typeface="+mn-cs"/>
              </a:rPr>
              <a:t>Pressure scenario cards </a:t>
            </a:r>
            <a:r>
              <a:rPr lang="en-GB" sz="1200" kern="1200" dirty="0">
                <a:solidFill>
                  <a:schemeClr val="tx1"/>
                </a:solidFill>
                <a:effectLst/>
                <a:latin typeface="+mn-lt"/>
                <a:ea typeface="+mn-ea"/>
                <a:cs typeface="+mn-cs"/>
              </a:rPr>
              <a:t>activity.</a:t>
            </a:r>
          </a:p>
          <a:p>
            <a:endParaRPr lang="en-GB" b="1" dirty="0"/>
          </a:p>
          <a:p>
            <a:endParaRPr lang="en-GB" b="1" dirty="0"/>
          </a:p>
        </p:txBody>
      </p:sp>
      <p:sp>
        <p:nvSpPr>
          <p:cNvPr id="4" name="Slide Number Placeholder 3"/>
          <p:cNvSpPr>
            <a:spLocks noGrp="1"/>
          </p:cNvSpPr>
          <p:nvPr>
            <p:ph type="sldNum" sz="quarter" idx="5"/>
          </p:nvPr>
        </p:nvSpPr>
        <p:spPr/>
        <p:txBody>
          <a:bodyPr/>
          <a:lstStyle/>
          <a:p>
            <a:fld id="{79BD8BDF-291A-4125-9FD4-12C02787896F}" type="slidenum">
              <a:rPr lang="en-GB" smtClean="0"/>
              <a:t>16</a:t>
            </a:fld>
            <a:endParaRPr lang="en-GB"/>
          </a:p>
        </p:txBody>
      </p:sp>
    </p:spTree>
    <p:extLst>
      <p:ext uri="{BB962C8B-B14F-4D97-AF65-F5344CB8AC3E}">
        <p14:creationId xmlns:p14="http://schemas.microsoft.com/office/powerpoint/2010/main" val="4207747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strategies for managing pressure</a:t>
            </a:r>
          </a:p>
          <a:p>
            <a:r>
              <a:rPr lang="en-GB" sz="1200" kern="1200" dirty="0">
                <a:solidFill>
                  <a:schemeClr val="tx1"/>
                </a:solidFill>
                <a:effectLst/>
                <a:latin typeface="+mn-lt"/>
                <a:ea typeface="+mn-ea"/>
                <a:cs typeface="+mn-cs"/>
              </a:rPr>
              <a:t>Display and read aloud one of the scenarios from Resource 3: </a:t>
            </a:r>
            <a:r>
              <a:rPr lang="en-GB" sz="1200" i="1" kern="1200" dirty="0">
                <a:solidFill>
                  <a:schemeClr val="tx1"/>
                </a:solidFill>
                <a:effectLst/>
                <a:latin typeface="+mn-lt"/>
                <a:ea typeface="+mn-ea"/>
                <a:cs typeface="+mn-cs"/>
              </a:rPr>
              <a:t>Pressure scenario cards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Pupils work in pairs to identify who or what the character is being influenced by and whether they are feeling pressure, including peer pressure (pressure from those around them). </a:t>
            </a:r>
          </a:p>
          <a:p>
            <a:r>
              <a:rPr lang="en-GB" sz="1200" kern="1200" dirty="0">
                <a:solidFill>
                  <a:schemeClr val="tx1"/>
                </a:solidFill>
                <a:effectLst/>
                <a:latin typeface="+mn-lt"/>
                <a:ea typeface="+mn-ea"/>
                <a:cs typeface="+mn-cs"/>
              </a:rPr>
              <a:t>Pupils consider the different ways the character could respond:</a:t>
            </a:r>
          </a:p>
          <a:p>
            <a:pPr lvl="0"/>
            <a:r>
              <a:rPr lang="en-GB" sz="1200" kern="1200" dirty="0">
                <a:solidFill>
                  <a:schemeClr val="tx1"/>
                </a:solidFill>
                <a:effectLst/>
                <a:latin typeface="+mn-lt"/>
                <a:ea typeface="+mn-ea"/>
                <a:cs typeface="+mn-cs"/>
              </a:rPr>
              <a:t>What would be an example of a passive response?  </a:t>
            </a:r>
          </a:p>
          <a:p>
            <a:r>
              <a:rPr lang="en-GB" sz="1200" i="1" kern="1200" dirty="0">
                <a:solidFill>
                  <a:schemeClr val="tx1"/>
                </a:solidFill>
                <a:effectLst/>
                <a:latin typeface="+mn-lt"/>
                <a:ea typeface="+mn-ea"/>
                <a:cs typeface="+mn-cs"/>
              </a:rPr>
              <a:t>Such as,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joining in with the group to feel included</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would be an example of an aggressive response? </a:t>
            </a:r>
          </a:p>
          <a:p>
            <a:r>
              <a:rPr lang="en-GB" sz="1200" i="1" kern="1200" dirty="0">
                <a:solidFill>
                  <a:schemeClr val="tx1"/>
                </a:solidFill>
                <a:effectLst/>
                <a:latin typeface="+mn-lt"/>
                <a:ea typeface="+mn-ea"/>
                <a:cs typeface="+mn-cs"/>
              </a:rPr>
              <a:t>Such as, shouting no and being rude to others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would be an example of an assertive response? </a:t>
            </a:r>
          </a:p>
          <a:p>
            <a:r>
              <a:rPr lang="en-GB" sz="1200" i="1" kern="1200" dirty="0">
                <a:solidFill>
                  <a:schemeClr val="tx1"/>
                </a:solidFill>
                <a:effectLst/>
                <a:latin typeface="+mn-lt"/>
                <a:ea typeface="+mn-ea"/>
                <a:cs typeface="+mn-cs"/>
              </a:rPr>
              <a:t>Such as, saying ‘no’ calmly and giving reasons why they don’t want to</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Use Resource 4a: </a:t>
            </a:r>
            <a:r>
              <a:rPr lang="en-GB" sz="1200" i="1" kern="1200" dirty="0">
                <a:solidFill>
                  <a:schemeClr val="tx1"/>
                </a:solidFill>
                <a:effectLst/>
                <a:latin typeface="+mn-lt"/>
                <a:ea typeface="+mn-ea"/>
                <a:cs typeface="+mn-cs"/>
              </a:rPr>
              <a:t>Responses prompts – teacher guide</a:t>
            </a:r>
            <a:r>
              <a:rPr lang="en-GB" sz="1200" kern="1200" dirty="0">
                <a:solidFill>
                  <a:schemeClr val="tx1"/>
                </a:solidFill>
                <a:effectLst/>
                <a:latin typeface="+mn-lt"/>
                <a:ea typeface="+mn-ea"/>
                <a:cs typeface="+mn-cs"/>
              </a:rPr>
              <a:t> if pupils need some support to give examples of different responses. </a:t>
            </a:r>
          </a:p>
          <a:p>
            <a:endParaRPr lang="en-GB" dirty="0"/>
          </a:p>
        </p:txBody>
      </p:sp>
      <p:sp>
        <p:nvSpPr>
          <p:cNvPr id="4" name="Slide Number Placeholder 3"/>
          <p:cNvSpPr>
            <a:spLocks noGrp="1"/>
          </p:cNvSpPr>
          <p:nvPr>
            <p:ph type="sldNum" sz="quarter" idx="5"/>
          </p:nvPr>
        </p:nvSpPr>
        <p:spPr/>
        <p:txBody>
          <a:bodyPr/>
          <a:lstStyle/>
          <a:p>
            <a:fld id="{79BD8BDF-291A-4125-9FD4-12C02787896F}" type="slidenum">
              <a:rPr lang="en-GB" smtClean="0"/>
              <a:t>17</a:t>
            </a:fld>
            <a:endParaRPr lang="en-GB"/>
          </a:p>
        </p:txBody>
      </p:sp>
    </p:spTree>
    <p:extLst>
      <p:ext uri="{BB962C8B-B14F-4D97-AF65-F5344CB8AC3E}">
        <p14:creationId xmlns:p14="http://schemas.microsoft.com/office/powerpoint/2010/main" val="383004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Pressure and response scenarios (10 mins)</a:t>
            </a:r>
          </a:p>
          <a:p>
            <a:r>
              <a:rPr lang="en-GB" sz="1200" kern="1200" dirty="0">
                <a:solidFill>
                  <a:schemeClr val="tx1"/>
                </a:solidFill>
                <a:effectLst/>
                <a:latin typeface="+mn-lt"/>
                <a:ea typeface="+mn-ea"/>
                <a:cs typeface="+mn-cs"/>
              </a:rPr>
              <a:t>Working in pairs or small groups, pupils are given copies of Resource 3: </a:t>
            </a:r>
            <a:r>
              <a:rPr lang="en-GB" sz="1200" i="1" kern="1200" dirty="0">
                <a:solidFill>
                  <a:schemeClr val="tx1"/>
                </a:solidFill>
                <a:effectLst/>
                <a:latin typeface="+mn-lt"/>
                <a:ea typeface="+mn-ea"/>
                <a:cs typeface="+mn-cs"/>
              </a:rPr>
              <a:t>Pressure scenario cards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Teachers should choose the scenario cards that best fit the needs of the class, using baseline assessments and drawing on local data on the key issues for the local area.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Pupils work through the rest of the character scenarios, identifying: </a:t>
            </a:r>
          </a:p>
          <a:p>
            <a:pPr lvl="0"/>
            <a:r>
              <a:rPr lang="en-GB" sz="1200" kern="1200" dirty="0">
                <a:solidFill>
                  <a:schemeClr val="tx1"/>
                </a:solidFill>
                <a:effectLst/>
                <a:latin typeface="+mn-lt"/>
                <a:ea typeface="+mn-ea"/>
                <a:cs typeface="+mn-cs"/>
              </a:rPr>
              <a:t>What are the risks for the character?</a:t>
            </a:r>
          </a:p>
          <a:p>
            <a:pPr lvl="0"/>
            <a:r>
              <a:rPr lang="en-GB" sz="1200" kern="1200" dirty="0">
                <a:solidFill>
                  <a:schemeClr val="tx1"/>
                </a:solidFill>
                <a:effectLst/>
                <a:latin typeface="+mn-lt"/>
                <a:ea typeface="+mn-ea"/>
                <a:cs typeface="+mn-cs"/>
              </a:rPr>
              <a:t>Who or what are they being influenced by? (There could be more than one in each situation.)</a:t>
            </a:r>
          </a:p>
          <a:p>
            <a:pPr lvl="0"/>
            <a:r>
              <a:rPr lang="en-GB" sz="1200" kern="1200" dirty="0">
                <a:solidFill>
                  <a:schemeClr val="tx1"/>
                </a:solidFill>
                <a:effectLst/>
                <a:latin typeface="+mn-lt"/>
                <a:ea typeface="+mn-ea"/>
                <a:cs typeface="+mn-cs"/>
              </a:rPr>
              <a:t>Are they feeling pressure and if yes, what/who from?  </a:t>
            </a:r>
          </a:p>
          <a:p>
            <a:pPr lvl="0"/>
            <a:r>
              <a:rPr lang="en-GB" sz="1200" kern="1200" dirty="0">
                <a:solidFill>
                  <a:schemeClr val="tx1"/>
                </a:solidFill>
                <a:effectLst/>
                <a:latin typeface="+mn-lt"/>
                <a:ea typeface="+mn-ea"/>
                <a:cs typeface="+mn-cs"/>
              </a:rPr>
              <a:t>In what ways can they manage the situation? </a:t>
            </a:r>
          </a:p>
          <a:p>
            <a:pPr lvl="0"/>
            <a:r>
              <a:rPr lang="en-GB" sz="1200" kern="1200" dirty="0">
                <a:solidFill>
                  <a:schemeClr val="tx1"/>
                </a:solidFill>
                <a:effectLst/>
                <a:latin typeface="+mn-lt"/>
                <a:ea typeface="+mn-ea"/>
                <a:cs typeface="+mn-cs"/>
              </a:rPr>
              <a:t>What would be an example of an assertive response?  </a:t>
            </a:r>
          </a:p>
          <a:p>
            <a:r>
              <a:rPr lang="en-GB" sz="1200" kern="1200" dirty="0">
                <a:solidFill>
                  <a:schemeClr val="tx1"/>
                </a:solidFill>
                <a:effectLst/>
                <a:latin typeface="+mn-lt"/>
                <a:ea typeface="+mn-ea"/>
                <a:cs typeface="+mn-cs"/>
              </a:rPr>
              <a:t>Take feedback – discussing strategies that could be used and which would be the most effective in the different situations.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use Resource 4: </a:t>
            </a:r>
            <a:r>
              <a:rPr lang="en-GB" sz="1200" i="1" kern="1200" dirty="0">
                <a:solidFill>
                  <a:schemeClr val="tx1"/>
                </a:solidFill>
                <a:effectLst/>
                <a:latin typeface="+mn-lt"/>
                <a:ea typeface="+mn-ea"/>
                <a:cs typeface="+mn-cs"/>
              </a:rPr>
              <a:t>Responses prompts</a:t>
            </a:r>
            <a:r>
              <a:rPr lang="en-GB" sz="1200" kern="1200" dirty="0">
                <a:solidFill>
                  <a:schemeClr val="tx1"/>
                </a:solidFill>
                <a:effectLst/>
                <a:latin typeface="+mn-lt"/>
                <a:ea typeface="+mn-ea"/>
                <a:cs typeface="+mn-cs"/>
              </a:rPr>
              <a:t> to identify the assertive responses and match them to the scenarios.</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Pupils are challenged to find two different assertive responses for each scenario and say which they think will be the most effective in each situation.</a:t>
            </a:r>
          </a:p>
        </p:txBody>
      </p:sp>
      <p:sp>
        <p:nvSpPr>
          <p:cNvPr id="4" name="Slide Number Placeholder 3"/>
          <p:cNvSpPr>
            <a:spLocks noGrp="1"/>
          </p:cNvSpPr>
          <p:nvPr>
            <p:ph type="sldNum" sz="quarter" idx="5"/>
          </p:nvPr>
        </p:nvSpPr>
        <p:spPr/>
        <p:txBody>
          <a:bodyPr/>
          <a:lstStyle/>
          <a:p>
            <a:fld id="{79BD8BDF-291A-4125-9FD4-12C02787896F}" type="slidenum">
              <a:rPr lang="en-GB" smtClean="0"/>
              <a:t>18</a:t>
            </a:fld>
            <a:endParaRPr lang="en-GB"/>
          </a:p>
        </p:txBody>
      </p:sp>
    </p:spTree>
    <p:extLst>
      <p:ext uri="{BB962C8B-B14F-4D97-AF65-F5344CB8AC3E}">
        <p14:creationId xmlns:p14="http://schemas.microsoft.com/office/powerpoint/2010/main" val="3917445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Signposting support (5 mins)</a:t>
            </a:r>
          </a:p>
          <a:p>
            <a:r>
              <a:rPr lang="en-GB" sz="1200" kern="1200" dirty="0">
                <a:solidFill>
                  <a:schemeClr val="tx1"/>
                </a:solidFill>
                <a:effectLst/>
                <a:latin typeface="+mn-lt"/>
                <a:ea typeface="+mn-ea"/>
                <a:cs typeface="+mn-cs"/>
              </a:rPr>
              <a:t>Discuss whether any of the characters should get help, either in the situation or afterwards? When should they seek help? Who should they talk to and what should they say? Why is this important in this situation?</a:t>
            </a:r>
          </a:p>
          <a:p>
            <a:r>
              <a:rPr lang="en-GB" sz="1200" i="1" kern="1200" dirty="0">
                <a:solidFill>
                  <a:schemeClr val="tx1"/>
                </a:solidFill>
                <a:effectLst/>
                <a:latin typeface="+mn-lt"/>
                <a:ea typeface="+mn-ea"/>
                <a:cs typeface="+mn-cs"/>
              </a:rPr>
              <a:t>For example:</a:t>
            </a: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Jamie – they should tell a trusted adult what they have been asked to do – giving away or selling illegal drugs is against the law and could be dangerous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Remind the pupils that no-one should feel pressured into doing something unsafe or illegal, especially a young person, and that if they have any worries or concerns they should: Talk to a trusted adult at home or school/Contact a children’s advice line such as ChildLine 0800 1111/Contact the police 101 or emergency services if someone is in immediate danger 999</a:t>
            </a:r>
          </a:p>
          <a:p>
            <a:endParaRPr lang="en-GB" sz="1200" kern="1200" dirty="0">
              <a:solidFill>
                <a:schemeClr val="tx1"/>
              </a:solidFill>
              <a:effectLst/>
              <a:latin typeface="+mn-lt"/>
              <a:ea typeface="+mn-ea"/>
              <a:cs typeface="+mn-cs"/>
            </a:endParaRPr>
          </a:p>
          <a:p>
            <a:endParaRPr lang="en-GB" b="1" dirty="0"/>
          </a:p>
          <a:p>
            <a:endParaRPr lang="en-GB" b="1" dirty="0"/>
          </a:p>
        </p:txBody>
      </p:sp>
      <p:sp>
        <p:nvSpPr>
          <p:cNvPr id="4" name="Slide Number Placeholder 3"/>
          <p:cNvSpPr>
            <a:spLocks noGrp="1"/>
          </p:cNvSpPr>
          <p:nvPr>
            <p:ph type="sldNum" sz="quarter" idx="5"/>
          </p:nvPr>
        </p:nvSpPr>
        <p:spPr/>
        <p:txBody>
          <a:bodyPr/>
          <a:lstStyle/>
          <a:p>
            <a:fld id="{79BD8BDF-291A-4125-9FD4-12C02787896F}" type="slidenum">
              <a:rPr lang="en-GB" smtClean="0"/>
              <a:t>19</a:t>
            </a:fld>
            <a:endParaRPr lang="en-GB"/>
          </a:p>
        </p:txBody>
      </p:sp>
    </p:spTree>
    <p:extLst>
      <p:ext uri="{BB962C8B-B14F-4D97-AF65-F5344CB8AC3E}">
        <p14:creationId xmlns:p14="http://schemas.microsoft.com/office/powerpoint/2010/main" val="354718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Reflecting/end-point assessment (5-10 mins)</a:t>
            </a:r>
          </a:p>
          <a:p>
            <a:r>
              <a:rPr lang="en-GB" sz="1200" kern="1200" dirty="0">
                <a:solidFill>
                  <a:schemeClr val="tx1"/>
                </a:solidFill>
                <a:effectLst/>
                <a:latin typeface="+mn-lt"/>
                <a:ea typeface="+mn-ea"/>
                <a:cs typeface="+mn-cs"/>
              </a:rPr>
              <a:t>Pupils think about their learning on: drugs, alcohol and tobacco, feeling pressure and peer pressure, ways to respond to pressure</a:t>
            </a:r>
          </a:p>
          <a:p>
            <a:r>
              <a:rPr lang="en-GB" sz="1200" kern="1200" dirty="0">
                <a:solidFill>
                  <a:schemeClr val="tx1"/>
                </a:solidFill>
                <a:effectLst/>
                <a:latin typeface="+mn-lt"/>
                <a:ea typeface="+mn-ea"/>
                <a:cs typeface="+mn-cs"/>
              </a:rPr>
              <a:t>They write a sentence about what they think is the most important thing to ‘take-away’ from the lesson on a sticky-note. </a:t>
            </a:r>
          </a:p>
          <a:p>
            <a:r>
              <a:rPr lang="en-GB" sz="1200" kern="1200" dirty="0">
                <a:solidFill>
                  <a:schemeClr val="tx1"/>
                </a:solidFill>
                <a:effectLst/>
                <a:latin typeface="+mn-lt"/>
                <a:ea typeface="+mn-ea"/>
                <a:cs typeface="+mn-cs"/>
              </a:rPr>
              <a:t>These can be anonymously typed up and displayed for whole class reflection and then kept as individual assessment of learning.</a:t>
            </a:r>
          </a:p>
          <a:p>
            <a:endParaRPr lang="en-GB" dirty="0"/>
          </a:p>
        </p:txBody>
      </p:sp>
      <p:sp>
        <p:nvSpPr>
          <p:cNvPr id="4" name="Slide Number Placeholder 3"/>
          <p:cNvSpPr>
            <a:spLocks noGrp="1"/>
          </p:cNvSpPr>
          <p:nvPr>
            <p:ph type="sldNum" sz="quarter" idx="5"/>
          </p:nvPr>
        </p:nvSpPr>
        <p:spPr/>
        <p:txBody>
          <a:bodyPr/>
          <a:lstStyle/>
          <a:p>
            <a:fld id="{79BD8BDF-291A-4125-9FD4-12C02787896F}" type="slidenum">
              <a:rPr lang="en-GB" smtClean="0"/>
              <a:t>20</a:t>
            </a:fld>
            <a:endParaRPr lang="en-GB"/>
          </a:p>
        </p:txBody>
      </p:sp>
    </p:spTree>
    <p:extLst>
      <p:ext uri="{BB962C8B-B14F-4D97-AF65-F5344CB8AC3E}">
        <p14:creationId xmlns:p14="http://schemas.microsoft.com/office/powerpoint/2010/main" val="42061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draw a cartoon to depict one of the scenarios they have discussed, adding speech and thought bubbles. They should focus on depicting the character demonstrating an assertive response to the situation that will help them to stay healthy and safe. </a:t>
            </a:r>
          </a:p>
          <a:p>
            <a:endParaRPr lang="en-GB" b="1" dirty="0"/>
          </a:p>
        </p:txBody>
      </p:sp>
      <p:sp>
        <p:nvSpPr>
          <p:cNvPr id="4" name="Slide Number Placeholder 3"/>
          <p:cNvSpPr>
            <a:spLocks noGrp="1"/>
          </p:cNvSpPr>
          <p:nvPr>
            <p:ph type="sldNum" sz="quarter" idx="5"/>
          </p:nvPr>
        </p:nvSpPr>
        <p:spPr/>
        <p:txBody>
          <a:bodyPr/>
          <a:lstStyle/>
          <a:p>
            <a:fld id="{79BD8BDF-291A-4125-9FD4-12C02787896F}" type="slidenum">
              <a:rPr lang="en-GB" smtClean="0"/>
              <a:t>21</a:t>
            </a:fld>
            <a:endParaRPr lang="en-GB"/>
          </a:p>
        </p:txBody>
      </p:sp>
    </p:spTree>
    <p:extLst>
      <p:ext uri="{BB962C8B-B14F-4D97-AF65-F5344CB8AC3E}">
        <p14:creationId xmlns:p14="http://schemas.microsoft.com/office/powerpoint/2010/main" val="316112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294040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5303-BD0A-4E4A-A66D-FDEBB0B4F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8FE176-8CBA-4FA6-9346-6068394C7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E9A745-BCAA-47F7-B34F-F8A4E27CA3E2}"/>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5" name="Footer Placeholder 4">
            <a:extLst>
              <a:ext uri="{FF2B5EF4-FFF2-40B4-BE49-F238E27FC236}">
                <a16:creationId xmlns:a16="http://schemas.microsoft.com/office/drawing/2014/main" id="{2AC62F6E-088F-491F-9345-82EE02CE96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7341BC-519D-4F92-93F8-4E638C644F11}"/>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348984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A840-8F80-4462-B35A-A696187B02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1D584-53D3-4213-BDA5-078F7118FB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D497CC-D216-485B-BB58-36F10201BDAA}"/>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5" name="Footer Placeholder 4">
            <a:extLst>
              <a:ext uri="{FF2B5EF4-FFF2-40B4-BE49-F238E27FC236}">
                <a16:creationId xmlns:a16="http://schemas.microsoft.com/office/drawing/2014/main" id="{482DE38B-5CE5-46A3-9C68-0C2607F5D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AFE87-714F-4D9B-B863-392CA6D64A6C}"/>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287634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D14E1-218E-4582-B20B-4B5434C11D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E6F115-5067-4B7D-ABA6-81E0026705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D9BA4-3FDA-4C4F-95DF-83C5B74AD8F8}"/>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5" name="Footer Placeholder 4">
            <a:extLst>
              <a:ext uri="{FF2B5EF4-FFF2-40B4-BE49-F238E27FC236}">
                <a16:creationId xmlns:a16="http://schemas.microsoft.com/office/drawing/2014/main" id="{85A32D66-5CD0-406B-9306-96C37C8CE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B8273D-A90D-40F4-9D6A-138D7185E8DB}"/>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103508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206925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96041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B23D-5EDE-4834-B346-D381900C5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00741C-77B9-4B38-9CD5-1B346A945D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9F832-E054-4B46-9B5A-18B7E47FACD0}"/>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5" name="Footer Placeholder 4">
            <a:extLst>
              <a:ext uri="{FF2B5EF4-FFF2-40B4-BE49-F238E27FC236}">
                <a16:creationId xmlns:a16="http://schemas.microsoft.com/office/drawing/2014/main" id="{91206322-24A7-4E47-866D-3470C6A22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41BF98-EE1F-432A-9032-CCDDD00C422F}"/>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417884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3632-CE48-45FD-A5E0-A38F1C46F4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7C8922-F3CC-4749-8BC3-E73D81E397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F407B0-040F-460F-B214-92C76E52055F}"/>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5" name="Footer Placeholder 4">
            <a:extLst>
              <a:ext uri="{FF2B5EF4-FFF2-40B4-BE49-F238E27FC236}">
                <a16:creationId xmlns:a16="http://schemas.microsoft.com/office/drawing/2014/main" id="{152DDC2B-5246-47B8-A6B2-6284C597A3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7225C1-369D-4C48-BA9F-4717CBAD2B99}"/>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375384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921C-2A9B-47C0-907E-6E3302D938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368E4C-F472-4A72-98E0-2D86245CA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9B5BC3-2F5D-488F-A752-71B7DA2EC9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85BF09-1095-48C0-AAC2-6D13E1E45AC2}"/>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6" name="Footer Placeholder 5">
            <a:extLst>
              <a:ext uri="{FF2B5EF4-FFF2-40B4-BE49-F238E27FC236}">
                <a16:creationId xmlns:a16="http://schemas.microsoft.com/office/drawing/2014/main" id="{0BD34F50-B78B-4588-A05A-F26151D6F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2EDDEB-F7ED-465F-B850-391559781C55}"/>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27155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CBAC-FB86-4FAE-86F5-334ED23F00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3F1102-5C97-4374-BA72-3DC1A8483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1CAD59-A65D-4506-9B7D-29F8C52001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76AE93-21A1-44CA-B11F-0715E98EF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75C5A2-DE7E-4613-8020-4EAE4545AA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94EC18-8ED3-4868-9D3C-30D68877437D}"/>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8" name="Footer Placeholder 7">
            <a:extLst>
              <a:ext uri="{FF2B5EF4-FFF2-40B4-BE49-F238E27FC236}">
                <a16:creationId xmlns:a16="http://schemas.microsoft.com/office/drawing/2014/main" id="{3F9FCD72-F684-4B08-A130-9C4B423165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9659BB-CEC8-4B6A-AEF7-FF793E17EF07}"/>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177334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665D-0866-46B3-8182-31FB602638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0B4F00-0A39-4658-97F3-8F226275C7EA}"/>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4" name="Footer Placeholder 3">
            <a:extLst>
              <a:ext uri="{FF2B5EF4-FFF2-40B4-BE49-F238E27FC236}">
                <a16:creationId xmlns:a16="http://schemas.microsoft.com/office/drawing/2014/main" id="{99DD19E5-1ACC-4C5F-8763-C9F5079841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528423-A951-4D86-BFCA-57080F03111F}"/>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356092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0E45E-8F32-4D18-B80F-05F1C7F410F2}"/>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3" name="Footer Placeholder 2">
            <a:extLst>
              <a:ext uri="{FF2B5EF4-FFF2-40B4-BE49-F238E27FC236}">
                <a16:creationId xmlns:a16="http://schemas.microsoft.com/office/drawing/2014/main" id="{71C6964A-CEF5-4B79-9D7E-D03F2142D5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652E74-DC28-486A-98FD-B1624FDC3F3B}"/>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337284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7516-6614-4CE4-9FBC-934F1C980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512D04-F651-430F-ADF6-AE46D3E04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FCB2C7-063C-444E-B7AC-0C40BF2CF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AD20FC-4EB8-4CD5-B62C-327FB95DDF79}"/>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6" name="Footer Placeholder 5">
            <a:extLst>
              <a:ext uri="{FF2B5EF4-FFF2-40B4-BE49-F238E27FC236}">
                <a16:creationId xmlns:a16="http://schemas.microsoft.com/office/drawing/2014/main" id="{FF942F73-245D-4ABB-AE53-9DB9EB5A64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9BDF3-C851-471B-AA85-86E508E8975F}"/>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180544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09B1-B9C1-43E6-927A-989D8A21E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F357D5-529F-4BB8-844D-C585CD3E4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FD2396-49A7-4644-9AAC-6434397C2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656E8C-3570-4890-A6A4-8945925D8000}"/>
              </a:ext>
            </a:extLst>
          </p:cNvPr>
          <p:cNvSpPr>
            <a:spLocks noGrp="1"/>
          </p:cNvSpPr>
          <p:nvPr>
            <p:ph type="dt" sz="half" idx="10"/>
          </p:nvPr>
        </p:nvSpPr>
        <p:spPr/>
        <p:txBody>
          <a:bodyPr/>
          <a:lstStyle/>
          <a:p>
            <a:fld id="{61F97083-BBD6-450C-B016-C2126183925D}" type="datetimeFigureOut">
              <a:rPr lang="en-GB" smtClean="0"/>
              <a:t>04/10/2021</a:t>
            </a:fld>
            <a:endParaRPr lang="en-GB"/>
          </a:p>
        </p:txBody>
      </p:sp>
      <p:sp>
        <p:nvSpPr>
          <p:cNvPr id="6" name="Footer Placeholder 5">
            <a:extLst>
              <a:ext uri="{FF2B5EF4-FFF2-40B4-BE49-F238E27FC236}">
                <a16:creationId xmlns:a16="http://schemas.microsoft.com/office/drawing/2014/main" id="{8923FFE5-D6F8-4278-97E4-D401E9C67F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2D206D-2E90-43FE-958D-D43C420D253A}"/>
              </a:ext>
            </a:extLst>
          </p:cNvPr>
          <p:cNvSpPr>
            <a:spLocks noGrp="1"/>
          </p:cNvSpPr>
          <p:nvPr>
            <p:ph type="sldNum" sz="quarter" idx="12"/>
          </p:nvPr>
        </p:nvSpPr>
        <p:spPr/>
        <p:txBody>
          <a:bodyPr/>
          <a:lstStyle/>
          <a:p>
            <a:fld id="{8A2E67DE-345E-41A6-B68B-E990973242BA}" type="slidenum">
              <a:rPr lang="en-GB" smtClean="0"/>
              <a:t>‹#›</a:t>
            </a:fld>
            <a:endParaRPr lang="en-GB"/>
          </a:p>
        </p:txBody>
      </p:sp>
    </p:spTree>
    <p:extLst>
      <p:ext uri="{BB962C8B-B14F-4D97-AF65-F5344CB8AC3E}">
        <p14:creationId xmlns:p14="http://schemas.microsoft.com/office/powerpoint/2010/main" val="248186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9BE02-3AAB-49B6-AD57-B60CD61EB7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8A8FA-BAED-439C-9226-E0744E036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AE1CA4-6602-4679-8CFA-BEA8EB06A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97083-BBD6-450C-B016-C2126183925D}" type="datetimeFigureOut">
              <a:rPr lang="en-GB" smtClean="0"/>
              <a:t>04/10/2021</a:t>
            </a:fld>
            <a:endParaRPr lang="en-GB"/>
          </a:p>
        </p:txBody>
      </p:sp>
      <p:sp>
        <p:nvSpPr>
          <p:cNvPr id="5" name="Footer Placeholder 4">
            <a:extLst>
              <a:ext uri="{FF2B5EF4-FFF2-40B4-BE49-F238E27FC236}">
                <a16:creationId xmlns:a16="http://schemas.microsoft.com/office/drawing/2014/main" id="{B413F1EE-E999-47E9-A8D9-6158E350F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A3B982-EC97-49DF-BC98-55B8919C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E67DE-345E-41A6-B68B-E990973242BA}" type="slidenum">
              <a:rPr lang="en-GB" smtClean="0"/>
              <a:t>‹#›</a:t>
            </a:fld>
            <a:endParaRPr lang="en-GB"/>
          </a:p>
        </p:txBody>
      </p:sp>
    </p:spTree>
    <p:extLst>
      <p:ext uri="{BB962C8B-B14F-4D97-AF65-F5344CB8AC3E}">
        <p14:creationId xmlns:p14="http://schemas.microsoft.com/office/powerpoint/2010/main" val="190605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childline.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504807" y="4243369"/>
            <a:ext cx="7601921" cy="1508105"/>
          </a:xfrm>
          <a:prstGeom prst="rect">
            <a:avLst/>
          </a:prstGeom>
          <a:noFill/>
        </p:spPr>
        <p:txBody>
          <a:bodyPr wrap="square" rtlCol="0">
            <a:spAutoFit/>
          </a:bodyPr>
          <a:lstStyle/>
          <a:p>
            <a:pPr algn="ctr"/>
            <a:r>
              <a:rPr lang="en-GB" sz="6000" b="1" dirty="0">
                <a:solidFill>
                  <a:schemeClr val="bg1"/>
                </a:solidFill>
                <a:latin typeface="League Spartan" panose="020B0604020202020204" charset="0"/>
              </a:rPr>
              <a:t>Year 5/6 Lesson 3</a:t>
            </a:r>
          </a:p>
          <a:p>
            <a:pPr algn="ctr"/>
            <a:r>
              <a:rPr lang="en-GB" sz="3200" b="1" dirty="0">
                <a:solidFill>
                  <a:schemeClr val="bg1"/>
                </a:solidFill>
                <a:latin typeface="Lato" panose="020F0502020204030203" pitchFamily="34" charset="0"/>
                <a:ea typeface="Lato" panose="020F0502020204030203" pitchFamily="34" charset="0"/>
                <a:cs typeface="Lato" panose="020F0502020204030203" pitchFamily="34" charset="0"/>
              </a:rPr>
              <a:t>Managing risk: influences and pressure</a:t>
            </a: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3865" y="2855490"/>
            <a:ext cx="8608396" cy="1200329"/>
          </a:xfrm>
          <a:prstGeom prst="rect">
            <a:avLst/>
          </a:prstGeom>
          <a:solidFill>
            <a:srgbClr val="95519E"/>
          </a:solidFill>
        </p:spPr>
        <p:txBody>
          <a:bodyPr wrap="square" rtlCol="0">
            <a:spAutoFit/>
          </a:bodyPr>
          <a:lstStyle/>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KS2</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4091CA5D-42D9-495E-9C75-1A7350C2E8F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4" name="Picture Placeholder 5">
            <a:extLst>
              <a:ext uri="{FF2B5EF4-FFF2-40B4-BE49-F238E27FC236}">
                <a16:creationId xmlns:a16="http://schemas.microsoft.com/office/drawing/2014/main" id="{43233C6C-0F5D-423C-AE74-E6E75D56139D}"/>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a:xfrm>
            <a:off x="3224136" y="923391"/>
            <a:ext cx="2300831" cy="2300831"/>
          </a:xfrm>
          <a:prstGeom prst="rect">
            <a:avLst/>
          </a:prstGeom>
        </p:spPr>
      </p:pic>
      <p:pic>
        <p:nvPicPr>
          <p:cNvPr id="16" name="Picture 15">
            <a:hlinkClick r:id="rId5"/>
            <a:extLst>
              <a:ext uri="{FF2B5EF4-FFF2-40B4-BE49-F238E27FC236}">
                <a16:creationId xmlns:a16="http://schemas.microsoft.com/office/drawing/2014/main" id="{95645EBD-917B-4158-BA28-7AD65A7631F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7EFCA133-5C5B-4FC6-A1F2-C124B46B6C0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138490-B6DF-4965-A8B7-3267DA51E533}"/>
              </a:ext>
            </a:extLst>
          </p:cNvPr>
          <p:cNvSpPr txBox="1"/>
          <p:nvPr/>
        </p:nvSpPr>
        <p:spPr>
          <a:xfrm>
            <a:off x="174440" y="407101"/>
            <a:ext cx="1212197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What’s our starting point?</a:t>
            </a:r>
          </a:p>
        </p:txBody>
      </p:sp>
      <p:sp>
        <p:nvSpPr>
          <p:cNvPr id="4" name="Rounded Rectangular Callout 5">
            <a:extLst>
              <a:ext uri="{FF2B5EF4-FFF2-40B4-BE49-F238E27FC236}">
                <a16:creationId xmlns:a16="http://schemas.microsoft.com/office/drawing/2014/main" id="{38ABE725-F3CC-4424-80D9-402A273DDC05}"/>
              </a:ext>
            </a:extLst>
          </p:cNvPr>
          <p:cNvSpPr/>
          <p:nvPr/>
        </p:nvSpPr>
        <p:spPr>
          <a:xfrm>
            <a:off x="7865422" y="1358280"/>
            <a:ext cx="1330325" cy="769442"/>
          </a:xfrm>
          <a:prstGeom prst="wedgeRoundRectCallout">
            <a:avLst>
              <a:gd name="adj1" fmla="val 49262"/>
              <a:gd name="adj2" fmla="val 193468"/>
              <a:gd name="adj3" fmla="val 16667"/>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ounded Rectangular Callout 6">
            <a:extLst>
              <a:ext uri="{FF2B5EF4-FFF2-40B4-BE49-F238E27FC236}">
                <a16:creationId xmlns:a16="http://schemas.microsoft.com/office/drawing/2014/main" id="{0E817979-963A-47D1-A106-4DD66AF274AC}"/>
              </a:ext>
            </a:extLst>
          </p:cNvPr>
          <p:cNvSpPr/>
          <p:nvPr/>
        </p:nvSpPr>
        <p:spPr>
          <a:xfrm>
            <a:off x="10318426" y="1563356"/>
            <a:ext cx="1330325" cy="769442"/>
          </a:xfrm>
          <a:prstGeom prst="wedgeRoundRectCallout">
            <a:avLst>
              <a:gd name="adj1" fmla="val -58622"/>
              <a:gd name="adj2" fmla="val 157945"/>
              <a:gd name="adj3" fmla="val 16667"/>
            </a:avLst>
          </a:prstGeom>
          <a:noFill/>
          <a:ln w="1270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787B6658-4EE4-4047-B8AA-C4557FBFC979}"/>
              </a:ext>
            </a:extLst>
          </p:cNvPr>
          <p:cNvSpPr txBox="1"/>
          <p:nvPr/>
        </p:nvSpPr>
        <p:spPr>
          <a:xfrm>
            <a:off x="174440" y="1640300"/>
            <a:ext cx="6796375" cy="4401205"/>
          </a:xfrm>
          <a:prstGeom prst="rect">
            <a:avLst/>
          </a:prstGeom>
          <a:noFill/>
        </p:spPr>
        <p:txBody>
          <a:bodyPr wrap="square" rtlCol="0">
            <a:spAutoFit/>
          </a:bodyPr>
          <a:lstStyle/>
          <a:p>
            <a:r>
              <a:rPr lang="en-GB" sz="2800" dirty="0">
                <a:latin typeface="Lato" panose="020F0502020204030203"/>
              </a:rPr>
              <a:t>Some young people are having a conversation about why people use drugs, smoke or drink alcohol.</a:t>
            </a:r>
          </a:p>
          <a:p>
            <a:endParaRPr lang="en-GB" sz="2800" dirty="0">
              <a:latin typeface="Lato" panose="020F0502020204030203"/>
            </a:endParaRPr>
          </a:p>
          <a:p>
            <a:pPr marL="457200" indent="-457200">
              <a:buFont typeface="Arial" panose="020B0604020202020204" pitchFamily="34" charset="0"/>
              <a:buChar char="•"/>
            </a:pPr>
            <a:r>
              <a:rPr lang="en-GB" sz="2800" dirty="0">
                <a:latin typeface="Lato" panose="020F0502020204030203"/>
              </a:rPr>
              <a:t>What might they be saying?</a:t>
            </a:r>
          </a:p>
          <a:p>
            <a:pPr marL="457200" indent="-457200">
              <a:buFont typeface="Arial" panose="020B0604020202020204" pitchFamily="34" charset="0"/>
              <a:buChar char="•"/>
            </a:pPr>
            <a:r>
              <a:rPr lang="en-GB" sz="2800" dirty="0">
                <a:latin typeface="Lato" panose="020F0502020204030203"/>
              </a:rPr>
              <a:t>What could someone do or say if they didn’t want to use drugs, smoke or drink alcohol?</a:t>
            </a:r>
          </a:p>
          <a:p>
            <a:pPr marL="457200" indent="-457200">
              <a:buFont typeface="Arial" panose="020B0604020202020204" pitchFamily="34" charset="0"/>
              <a:buChar char="•"/>
            </a:pPr>
            <a:endParaRPr lang="en-GB" sz="2800" dirty="0">
              <a:latin typeface="Lato" panose="020F0502020204030203"/>
            </a:endParaRPr>
          </a:p>
          <a:p>
            <a:r>
              <a:rPr lang="en-GB" sz="2800" dirty="0">
                <a:latin typeface="Lato" panose="020F0502020204030203"/>
              </a:rPr>
              <a:t>Write your ideas on the worksheet.</a:t>
            </a:r>
          </a:p>
        </p:txBody>
      </p:sp>
      <p:pic>
        <p:nvPicPr>
          <p:cNvPr id="8" name="Picture 7">
            <a:extLst>
              <a:ext uri="{FF2B5EF4-FFF2-40B4-BE49-F238E27FC236}">
                <a16:creationId xmlns:a16="http://schemas.microsoft.com/office/drawing/2014/main" id="{0E1229A6-34D8-42CC-B81E-902A01B7A313}"/>
              </a:ext>
            </a:extLst>
          </p:cNvPr>
          <p:cNvPicPr>
            <a:picLocks noChangeAspect="1"/>
          </p:cNvPicPr>
          <p:nvPr/>
        </p:nvPicPr>
        <p:blipFill rotWithShape="1">
          <a:blip r:embed="rId3">
            <a:extLst>
              <a:ext uri="{28A0092B-C50C-407E-A947-70E740481C1C}">
                <a14:useLocalDpi xmlns:a14="http://schemas.microsoft.com/office/drawing/2010/main" val="0"/>
              </a:ext>
            </a:extLst>
          </a:blip>
          <a:srcRect l="26370" t="21136" r="31170" b="29730"/>
          <a:stretch/>
        </p:blipFill>
        <p:spPr>
          <a:xfrm>
            <a:off x="7879003" y="1414156"/>
            <a:ext cx="3118167" cy="4853492"/>
          </a:xfrm>
          <a:prstGeom prst="rect">
            <a:avLst/>
          </a:prstGeom>
        </p:spPr>
      </p:pic>
    </p:spTree>
    <p:extLst>
      <p:ext uri="{BB962C8B-B14F-4D97-AF65-F5344CB8AC3E}">
        <p14:creationId xmlns:p14="http://schemas.microsoft.com/office/powerpoint/2010/main" val="373708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8637" y="2186436"/>
            <a:ext cx="10965901" cy="4170372"/>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lvl="3"/>
            <a:r>
              <a:rPr lang="en-GB" sz="2400" dirty="0">
                <a:latin typeface="Lato" panose="020F0502020204030203" pitchFamily="34" charset="0"/>
                <a:ea typeface="Lato" panose="020F0502020204030203" pitchFamily="34" charset="0"/>
                <a:cs typeface="Lato" panose="020F0502020204030203" pitchFamily="34" charset="0"/>
              </a:rPr>
              <a:t> </a:t>
            </a:r>
            <a:endParaRPr lang="en-GB" sz="2400" b="1" dirty="0">
              <a:latin typeface="Lato" panose="020B0604020202020204"/>
              <a:ea typeface="Lato" panose="020B0604020202020204" charset="0"/>
              <a:cs typeface="Lato" panose="020B0604020202020204" charset="0"/>
            </a:endParaRPr>
          </a:p>
          <a:p>
            <a:pPr marL="914400" lvl="1" indent="-457200">
              <a:spcBef>
                <a:spcPts val="1200"/>
              </a:spcBef>
              <a:buSzPct val="202000"/>
              <a:buBlip>
                <a:blip r:embed="rId3"/>
              </a:buBlip>
            </a:pPr>
            <a:r>
              <a:rPr lang="en-GB" sz="2400" dirty="0">
                <a:latin typeface="Lato" panose="020B0604020202020204"/>
              </a:rPr>
              <a:t>explain why people may choose to use or not use a drug, and the different factors that might influence them</a:t>
            </a:r>
          </a:p>
          <a:p>
            <a:pPr marL="914400" lvl="1" indent="-457200">
              <a:spcBef>
                <a:spcPts val="1200"/>
              </a:spcBef>
              <a:buSzPct val="202000"/>
              <a:buBlip>
                <a:blip r:embed="rId3"/>
              </a:buBlip>
            </a:pPr>
            <a:r>
              <a:rPr lang="en-GB" sz="2400" dirty="0">
                <a:latin typeface="Lato" panose="020B0604020202020204"/>
                <a:ea typeface="Lato" panose="020B0604020202020204" charset="0"/>
                <a:cs typeface="Lato" panose="020B0604020202020204" charset="0"/>
              </a:rPr>
              <a:t>analyse what </a:t>
            </a:r>
            <a:r>
              <a:rPr lang="en-GB" sz="2400" dirty="0">
                <a:latin typeface="Lato" panose="020B0604020202020204"/>
              </a:rPr>
              <a:t>is most likely to influence a person to use or not use a drug </a:t>
            </a:r>
            <a:endParaRPr lang="en-GB" sz="2400" dirty="0">
              <a:latin typeface="Lato" panose="020B0604020202020204"/>
              <a:ea typeface="Lato" panose="020B0604020202020204" charset="0"/>
              <a:cs typeface="Lato" panose="020B0604020202020204" charset="0"/>
            </a:endParaRPr>
          </a:p>
          <a:p>
            <a:pPr marL="914400" lvl="1" indent="-457200">
              <a:spcBef>
                <a:spcPts val="1200"/>
              </a:spcBef>
              <a:buSzPct val="202000"/>
              <a:buBlip>
                <a:blip r:embed="rId3"/>
              </a:buBlip>
            </a:pPr>
            <a:r>
              <a:rPr lang="en-GB" sz="2400" dirty="0">
                <a:latin typeface="Lato" panose="020B0604020202020204"/>
              </a:rPr>
              <a:t>describe strategies for managing peer influence in situations that might involve drugs  </a:t>
            </a:r>
          </a:p>
          <a:p>
            <a:pPr marL="914400" lvl="1" indent="-457200">
              <a:spcBef>
                <a:spcPts val="1200"/>
              </a:spcBef>
              <a:buSzPct val="202000"/>
              <a:buBlip>
                <a:blip r:embed="rId3"/>
              </a:buBlip>
            </a:pPr>
            <a:r>
              <a:rPr lang="en-GB" sz="2400" dirty="0">
                <a:latin typeface="Lato" panose="020B0604020202020204"/>
              </a:rPr>
              <a:t>explain how to express worries about a person’s drug use and why this is important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10" name="TextBox 9"/>
          <p:cNvSpPr txBox="1"/>
          <p:nvPr/>
        </p:nvSpPr>
        <p:spPr>
          <a:xfrm>
            <a:off x="2277117" y="565504"/>
            <a:ext cx="9585369" cy="954107"/>
          </a:xfrm>
          <a:prstGeom prst="rect">
            <a:avLst/>
          </a:prstGeom>
          <a:solidFill>
            <a:schemeClr val="bg1"/>
          </a:solidFill>
        </p:spPr>
        <p:txBody>
          <a:bodyPr wrap="square" rtlCol="0">
            <a:spAutoFit/>
          </a:bodyPr>
          <a:lstStyle/>
          <a:p>
            <a:pPr>
              <a:buSzPct val="202000"/>
            </a:pPr>
            <a:r>
              <a:rPr lang="en-GB" sz="2800" dirty="0">
                <a:latin typeface="League Spartan" panose="020B0604020202020204"/>
              </a:rPr>
              <a:t>We are learning about the reasons why people use drugs; managing situations and peer influence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53260" y="1803221"/>
            <a:ext cx="877333" cy="1001704"/>
          </a:xfrm>
          <a:prstGeom prst="rect">
            <a:avLst/>
          </a:prstGeom>
        </p:spPr>
      </p:pic>
      <p:sp>
        <p:nvSpPr>
          <p:cNvPr id="8" name="Footer Placeholder 3">
            <a:extLst>
              <a:ext uri="{FF2B5EF4-FFF2-40B4-BE49-F238E27FC236}">
                <a16:creationId xmlns:a16="http://schemas.microsoft.com/office/drawing/2014/main" id="{086EC833-6B05-40A4-9B1A-90613E0FE3C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459705-1956-45A1-B43C-87D7A9D45AB6}"/>
              </a:ext>
            </a:extLst>
          </p:cNvPr>
          <p:cNvSpPr txBox="1"/>
          <p:nvPr/>
        </p:nvSpPr>
        <p:spPr>
          <a:xfrm>
            <a:off x="349538" y="508339"/>
            <a:ext cx="10136879"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Drug use</a:t>
            </a:r>
          </a:p>
        </p:txBody>
      </p:sp>
      <p:sp>
        <p:nvSpPr>
          <p:cNvPr id="3" name="TextBox 2">
            <a:extLst>
              <a:ext uri="{FF2B5EF4-FFF2-40B4-BE49-F238E27FC236}">
                <a16:creationId xmlns:a16="http://schemas.microsoft.com/office/drawing/2014/main" id="{3CBC5B9C-286F-4BE1-B07B-835853255050}"/>
              </a:ext>
            </a:extLst>
          </p:cNvPr>
          <p:cNvSpPr txBox="1"/>
          <p:nvPr/>
        </p:nvSpPr>
        <p:spPr>
          <a:xfrm>
            <a:off x="4461216" y="1429825"/>
            <a:ext cx="3673381" cy="646331"/>
          </a:xfrm>
          <a:prstGeom prst="rect">
            <a:avLst/>
          </a:prstGeom>
          <a:noFill/>
        </p:spPr>
        <p:txBody>
          <a:bodyPr wrap="square" rtlCol="0">
            <a:spAutoFit/>
          </a:bodyPr>
          <a:lstStyle/>
          <a:p>
            <a:r>
              <a:rPr lang="en-GB" sz="3600" dirty="0">
                <a:latin typeface="Lato" panose="020F0502020204030203"/>
              </a:rPr>
              <a:t>Think of a drug. </a:t>
            </a:r>
          </a:p>
        </p:txBody>
      </p:sp>
      <p:sp>
        <p:nvSpPr>
          <p:cNvPr id="4" name="Thought Bubble: Cloud 3">
            <a:extLst>
              <a:ext uri="{FF2B5EF4-FFF2-40B4-BE49-F238E27FC236}">
                <a16:creationId xmlns:a16="http://schemas.microsoft.com/office/drawing/2014/main" id="{4F015DBE-478D-4B70-BCD9-3D7522C3BDF1}"/>
              </a:ext>
            </a:extLst>
          </p:cNvPr>
          <p:cNvSpPr/>
          <p:nvPr/>
        </p:nvSpPr>
        <p:spPr>
          <a:xfrm>
            <a:off x="4357569" y="2380246"/>
            <a:ext cx="3373212" cy="1744281"/>
          </a:xfrm>
          <a:prstGeom prst="cloudCallout">
            <a:avLst/>
          </a:prstGeom>
          <a:noFill/>
          <a:ln w="317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Lato" panose="020F0502020204030203"/>
              </a:rPr>
              <a:t>?</a:t>
            </a:r>
          </a:p>
        </p:txBody>
      </p:sp>
      <p:sp>
        <p:nvSpPr>
          <p:cNvPr id="5" name="TextBox 4">
            <a:extLst>
              <a:ext uri="{FF2B5EF4-FFF2-40B4-BE49-F238E27FC236}">
                <a16:creationId xmlns:a16="http://schemas.microsoft.com/office/drawing/2014/main" id="{8F379607-3E90-4EFB-905F-00672A8AD750}"/>
              </a:ext>
            </a:extLst>
          </p:cNvPr>
          <p:cNvSpPr txBox="1"/>
          <p:nvPr/>
        </p:nvSpPr>
        <p:spPr>
          <a:xfrm>
            <a:off x="2700400" y="4607607"/>
            <a:ext cx="7643007" cy="646331"/>
          </a:xfrm>
          <a:prstGeom prst="rect">
            <a:avLst/>
          </a:prstGeom>
          <a:noFill/>
        </p:spPr>
        <p:txBody>
          <a:bodyPr wrap="square" rtlCol="0">
            <a:spAutoFit/>
          </a:bodyPr>
          <a:lstStyle/>
          <a:p>
            <a:r>
              <a:rPr lang="en-GB" sz="3600" dirty="0">
                <a:latin typeface="Lato" panose="020F0502020204030203"/>
              </a:rPr>
              <a:t>Why might a person use that drug?</a:t>
            </a:r>
          </a:p>
        </p:txBody>
      </p:sp>
    </p:spTree>
    <p:extLst>
      <p:ext uri="{BB962C8B-B14F-4D97-AF65-F5344CB8AC3E}">
        <p14:creationId xmlns:p14="http://schemas.microsoft.com/office/powerpoint/2010/main" val="419102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4039B-76AC-48A6-ADFD-35165F09A4AB}"/>
              </a:ext>
            </a:extLst>
          </p:cNvPr>
          <p:cNvSpPr txBox="1"/>
          <p:nvPr/>
        </p:nvSpPr>
        <p:spPr>
          <a:xfrm>
            <a:off x="174438" y="319244"/>
            <a:ext cx="12121979"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Influences diamond 9</a:t>
            </a:r>
          </a:p>
        </p:txBody>
      </p:sp>
      <p:sp>
        <p:nvSpPr>
          <p:cNvPr id="3" name="TextBox 2">
            <a:extLst>
              <a:ext uri="{FF2B5EF4-FFF2-40B4-BE49-F238E27FC236}">
                <a16:creationId xmlns:a16="http://schemas.microsoft.com/office/drawing/2014/main" id="{7B802F02-3D51-47C4-B0AE-35B3145A5B16}"/>
              </a:ext>
            </a:extLst>
          </p:cNvPr>
          <p:cNvSpPr txBox="1"/>
          <p:nvPr/>
        </p:nvSpPr>
        <p:spPr>
          <a:xfrm>
            <a:off x="174437" y="1354093"/>
            <a:ext cx="6643459" cy="954107"/>
          </a:xfrm>
          <a:prstGeom prst="rect">
            <a:avLst/>
          </a:prstGeom>
          <a:noFill/>
        </p:spPr>
        <p:txBody>
          <a:bodyPr wrap="square" rtlCol="0">
            <a:spAutoFit/>
          </a:bodyPr>
          <a:lstStyle/>
          <a:p>
            <a:r>
              <a:rPr lang="en-GB" sz="2800" dirty="0">
                <a:latin typeface="Lato" panose="020F0502020204030203"/>
              </a:rPr>
              <a:t>Discuss the different people, places or things that might influence someone to use a drug.</a:t>
            </a:r>
          </a:p>
        </p:txBody>
      </p:sp>
      <p:sp>
        <p:nvSpPr>
          <p:cNvPr id="4" name="TextBox 3">
            <a:extLst>
              <a:ext uri="{FF2B5EF4-FFF2-40B4-BE49-F238E27FC236}">
                <a16:creationId xmlns:a16="http://schemas.microsoft.com/office/drawing/2014/main" id="{FDD8EFD7-86B8-4D1B-BD94-DE2BEAA66409}"/>
              </a:ext>
            </a:extLst>
          </p:cNvPr>
          <p:cNvSpPr txBox="1"/>
          <p:nvPr/>
        </p:nvSpPr>
        <p:spPr>
          <a:xfrm>
            <a:off x="254501" y="2754389"/>
            <a:ext cx="6263209" cy="2246769"/>
          </a:xfrm>
          <a:prstGeom prst="rect">
            <a:avLst/>
          </a:prstGeom>
          <a:noFill/>
        </p:spPr>
        <p:txBody>
          <a:bodyPr wrap="square" rtlCol="0">
            <a:spAutoFit/>
          </a:bodyPr>
          <a:lstStyle/>
          <a:p>
            <a:r>
              <a:rPr lang="en-GB" sz="2800" dirty="0">
                <a:latin typeface="Lato" panose="020F0502020204030203"/>
              </a:rPr>
              <a:t>In your group, think of a drug and discuss what would </a:t>
            </a:r>
            <a:r>
              <a:rPr lang="en-GB" sz="2800" i="1" dirty="0">
                <a:latin typeface="Lato" panose="020F0502020204030203"/>
              </a:rPr>
              <a:t>most </a:t>
            </a:r>
            <a:r>
              <a:rPr lang="en-GB" sz="2800" dirty="0">
                <a:latin typeface="Lato" panose="020F0502020204030203"/>
              </a:rPr>
              <a:t>influence whether a person would use the drug. Then, use the diamond 9 to rank them from most to least influence.	</a:t>
            </a:r>
          </a:p>
        </p:txBody>
      </p:sp>
      <p:sp>
        <p:nvSpPr>
          <p:cNvPr id="6" name="Rectangle 5">
            <a:extLst>
              <a:ext uri="{FF2B5EF4-FFF2-40B4-BE49-F238E27FC236}">
                <a16:creationId xmlns:a16="http://schemas.microsoft.com/office/drawing/2014/main" id="{D67063FF-A219-4100-A88F-499CF993C65A}"/>
              </a:ext>
            </a:extLst>
          </p:cNvPr>
          <p:cNvSpPr/>
          <p:nvPr/>
        </p:nvSpPr>
        <p:spPr>
          <a:xfrm rot="2694422">
            <a:off x="8737103" y="1296672"/>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5" name="Rectangle 14">
            <a:extLst>
              <a:ext uri="{FF2B5EF4-FFF2-40B4-BE49-F238E27FC236}">
                <a16:creationId xmlns:a16="http://schemas.microsoft.com/office/drawing/2014/main" id="{16A23AD6-2A87-40CD-9BA7-6FD1B90168CC}"/>
              </a:ext>
            </a:extLst>
          </p:cNvPr>
          <p:cNvSpPr/>
          <p:nvPr/>
        </p:nvSpPr>
        <p:spPr>
          <a:xfrm rot="2694422">
            <a:off x="7900165" y="2168899"/>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Rectangle 15">
            <a:extLst>
              <a:ext uri="{FF2B5EF4-FFF2-40B4-BE49-F238E27FC236}">
                <a16:creationId xmlns:a16="http://schemas.microsoft.com/office/drawing/2014/main" id="{05565FC5-1E47-43B1-81C7-C46A199BEE43}"/>
              </a:ext>
            </a:extLst>
          </p:cNvPr>
          <p:cNvSpPr/>
          <p:nvPr/>
        </p:nvSpPr>
        <p:spPr>
          <a:xfrm rot="2694422">
            <a:off x="9602459" y="2200797"/>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7" name="Rectangle 16">
            <a:extLst>
              <a:ext uri="{FF2B5EF4-FFF2-40B4-BE49-F238E27FC236}">
                <a16:creationId xmlns:a16="http://schemas.microsoft.com/office/drawing/2014/main" id="{00F5091C-94B3-440F-A4B8-1FED1FDBC78C}"/>
              </a:ext>
            </a:extLst>
          </p:cNvPr>
          <p:cNvSpPr/>
          <p:nvPr/>
        </p:nvSpPr>
        <p:spPr>
          <a:xfrm rot="2694422">
            <a:off x="8765522" y="3055490"/>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8" name="Rectangle 17">
            <a:extLst>
              <a:ext uri="{FF2B5EF4-FFF2-40B4-BE49-F238E27FC236}">
                <a16:creationId xmlns:a16="http://schemas.microsoft.com/office/drawing/2014/main" id="{DD8F4CFD-77DD-48FF-B1B4-91A87568913C}"/>
              </a:ext>
            </a:extLst>
          </p:cNvPr>
          <p:cNvSpPr/>
          <p:nvPr/>
        </p:nvSpPr>
        <p:spPr>
          <a:xfrm rot="2694422">
            <a:off x="7045616" y="3001915"/>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9" name="Rectangle 18">
            <a:extLst>
              <a:ext uri="{FF2B5EF4-FFF2-40B4-BE49-F238E27FC236}">
                <a16:creationId xmlns:a16="http://schemas.microsoft.com/office/drawing/2014/main" id="{0A648819-EC64-4003-BACB-67C259EF57E4}"/>
              </a:ext>
            </a:extLst>
          </p:cNvPr>
          <p:cNvSpPr/>
          <p:nvPr/>
        </p:nvSpPr>
        <p:spPr>
          <a:xfrm rot="2694422">
            <a:off x="10476379" y="3062099"/>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0" name="Rectangle 19">
            <a:extLst>
              <a:ext uri="{FF2B5EF4-FFF2-40B4-BE49-F238E27FC236}">
                <a16:creationId xmlns:a16="http://schemas.microsoft.com/office/drawing/2014/main" id="{340A86A4-4D20-4219-8D6B-7F19924B2AF8}"/>
              </a:ext>
            </a:extLst>
          </p:cNvPr>
          <p:cNvSpPr/>
          <p:nvPr/>
        </p:nvSpPr>
        <p:spPr>
          <a:xfrm rot="2694422">
            <a:off x="7923181" y="3873371"/>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1" name="Rectangle 20">
            <a:extLst>
              <a:ext uri="{FF2B5EF4-FFF2-40B4-BE49-F238E27FC236}">
                <a16:creationId xmlns:a16="http://schemas.microsoft.com/office/drawing/2014/main" id="{01F313D7-6CBE-4DCD-9F03-45D2CDC75211}"/>
              </a:ext>
            </a:extLst>
          </p:cNvPr>
          <p:cNvSpPr/>
          <p:nvPr/>
        </p:nvSpPr>
        <p:spPr>
          <a:xfrm rot="2694422">
            <a:off x="9634039" y="3916195"/>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2" name="Rectangle 21">
            <a:extLst>
              <a:ext uri="{FF2B5EF4-FFF2-40B4-BE49-F238E27FC236}">
                <a16:creationId xmlns:a16="http://schemas.microsoft.com/office/drawing/2014/main" id="{F93F4158-2D94-4450-8F38-A8C9D6FB7651}"/>
              </a:ext>
            </a:extLst>
          </p:cNvPr>
          <p:cNvSpPr/>
          <p:nvPr/>
        </p:nvSpPr>
        <p:spPr>
          <a:xfrm rot="2694422">
            <a:off x="8791699" y="4753354"/>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3" name="TextBox 22">
            <a:extLst>
              <a:ext uri="{FF2B5EF4-FFF2-40B4-BE49-F238E27FC236}">
                <a16:creationId xmlns:a16="http://schemas.microsoft.com/office/drawing/2014/main" id="{7434FAC8-5052-457A-81BA-20A10F9696E9}"/>
              </a:ext>
            </a:extLst>
          </p:cNvPr>
          <p:cNvSpPr txBox="1"/>
          <p:nvPr/>
        </p:nvSpPr>
        <p:spPr>
          <a:xfrm>
            <a:off x="9008113" y="1609609"/>
            <a:ext cx="796413" cy="523220"/>
          </a:xfrm>
          <a:prstGeom prst="rect">
            <a:avLst/>
          </a:prstGeom>
          <a:solidFill>
            <a:srgbClr val="E2C5FF"/>
          </a:solidFill>
        </p:spPr>
        <p:txBody>
          <a:bodyPr wrap="square" rtlCol="0">
            <a:spAutoFit/>
          </a:bodyPr>
          <a:lstStyle/>
          <a:p>
            <a:r>
              <a:rPr lang="en-GB" sz="2800" dirty="0"/>
              <a:t>1st</a:t>
            </a:r>
          </a:p>
        </p:txBody>
      </p:sp>
      <p:sp>
        <p:nvSpPr>
          <p:cNvPr id="24" name="TextBox 23">
            <a:extLst>
              <a:ext uri="{FF2B5EF4-FFF2-40B4-BE49-F238E27FC236}">
                <a16:creationId xmlns:a16="http://schemas.microsoft.com/office/drawing/2014/main" id="{BAE97F24-D960-4BF4-BEE4-6E826233C2B0}"/>
              </a:ext>
            </a:extLst>
          </p:cNvPr>
          <p:cNvSpPr txBox="1"/>
          <p:nvPr/>
        </p:nvSpPr>
        <p:spPr>
          <a:xfrm>
            <a:off x="8123173" y="2447741"/>
            <a:ext cx="811161" cy="523220"/>
          </a:xfrm>
          <a:prstGeom prst="rect">
            <a:avLst/>
          </a:prstGeom>
          <a:solidFill>
            <a:srgbClr val="E2C5FF"/>
          </a:solidFill>
        </p:spPr>
        <p:txBody>
          <a:bodyPr wrap="square" rtlCol="0">
            <a:spAutoFit/>
          </a:bodyPr>
          <a:lstStyle/>
          <a:p>
            <a:r>
              <a:rPr lang="en-GB" sz="2800" dirty="0"/>
              <a:t>2nd</a:t>
            </a:r>
          </a:p>
        </p:txBody>
      </p:sp>
      <p:sp>
        <p:nvSpPr>
          <p:cNvPr id="25" name="TextBox 24">
            <a:extLst>
              <a:ext uri="{FF2B5EF4-FFF2-40B4-BE49-F238E27FC236}">
                <a16:creationId xmlns:a16="http://schemas.microsoft.com/office/drawing/2014/main" id="{54C8CA85-23AD-4E20-8640-8DB4A93556BE}"/>
              </a:ext>
            </a:extLst>
          </p:cNvPr>
          <p:cNvSpPr txBox="1"/>
          <p:nvPr/>
        </p:nvSpPr>
        <p:spPr>
          <a:xfrm>
            <a:off x="9814660" y="2447741"/>
            <a:ext cx="811161" cy="523220"/>
          </a:xfrm>
          <a:prstGeom prst="rect">
            <a:avLst/>
          </a:prstGeom>
          <a:solidFill>
            <a:srgbClr val="E2C5FF"/>
          </a:solidFill>
        </p:spPr>
        <p:txBody>
          <a:bodyPr wrap="square" rtlCol="0">
            <a:spAutoFit/>
          </a:bodyPr>
          <a:lstStyle/>
          <a:p>
            <a:r>
              <a:rPr lang="en-GB" sz="2800" dirty="0"/>
              <a:t>2nd</a:t>
            </a:r>
          </a:p>
        </p:txBody>
      </p:sp>
      <p:sp>
        <p:nvSpPr>
          <p:cNvPr id="26" name="TextBox 25">
            <a:extLst>
              <a:ext uri="{FF2B5EF4-FFF2-40B4-BE49-F238E27FC236}">
                <a16:creationId xmlns:a16="http://schemas.microsoft.com/office/drawing/2014/main" id="{16685CFC-69B3-4010-AECB-CB8736860158}"/>
              </a:ext>
            </a:extLst>
          </p:cNvPr>
          <p:cNvSpPr txBox="1"/>
          <p:nvPr/>
        </p:nvSpPr>
        <p:spPr>
          <a:xfrm>
            <a:off x="7311569" y="3282309"/>
            <a:ext cx="785067" cy="523220"/>
          </a:xfrm>
          <a:prstGeom prst="rect">
            <a:avLst/>
          </a:prstGeom>
          <a:solidFill>
            <a:srgbClr val="E2C5FF"/>
          </a:solidFill>
        </p:spPr>
        <p:txBody>
          <a:bodyPr wrap="square" rtlCol="0">
            <a:spAutoFit/>
          </a:bodyPr>
          <a:lstStyle/>
          <a:p>
            <a:r>
              <a:rPr lang="en-GB" sz="2800" dirty="0"/>
              <a:t>3rd</a:t>
            </a:r>
          </a:p>
        </p:txBody>
      </p:sp>
      <p:sp>
        <p:nvSpPr>
          <p:cNvPr id="27" name="TextBox 26">
            <a:extLst>
              <a:ext uri="{FF2B5EF4-FFF2-40B4-BE49-F238E27FC236}">
                <a16:creationId xmlns:a16="http://schemas.microsoft.com/office/drawing/2014/main" id="{259EE68A-45FF-404F-A185-55AA0D076C5B}"/>
              </a:ext>
            </a:extLst>
          </p:cNvPr>
          <p:cNvSpPr txBox="1"/>
          <p:nvPr/>
        </p:nvSpPr>
        <p:spPr>
          <a:xfrm>
            <a:off x="9008615" y="3304052"/>
            <a:ext cx="785067" cy="523220"/>
          </a:xfrm>
          <a:prstGeom prst="rect">
            <a:avLst/>
          </a:prstGeom>
          <a:solidFill>
            <a:srgbClr val="E2C5FF"/>
          </a:solidFill>
        </p:spPr>
        <p:txBody>
          <a:bodyPr wrap="square" rtlCol="0">
            <a:spAutoFit/>
          </a:bodyPr>
          <a:lstStyle/>
          <a:p>
            <a:r>
              <a:rPr lang="en-GB" sz="2800" dirty="0"/>
              <a:t>3rd</a:t>
            </a:r>
          </a:p>
        </p:txBody>
      </p:sp>
      <p:sp>
        <p:nvSpPr>
          <p:cNvPr id="28" name="TextBox 27">
            <a:extLst>
              <a:ext uri="{FF2B5EF4-FFF2-40B4-BE49-F238E27FC236}">
                <a16:creationId xmlns:a16="http://schemas.microsoft.com/office/drawing/2014/main" id="{09CED49E-8277-4E42-A75C-74824782C192}"/>
              </a:ext>
            </a:extLst>
          </p:cNvPr>
          <p:cNvSpPr txBox="1"/>
          <p:nvPr/>
        </p:nvSpPr>
        <p:spPr>
          <a:xfrm>
            <a:off x="10719726" y="3284172"/>
            <a:ext cx="785067" cy="523220"/>
          </a:xfrm>
          <a:prstGeom prst="rect">
            <a:avLst/>
          </a:prstGeom>
          <a:solidFill>
            <a:srgbClr val="E2C5FF"/>
          </a:solidFill>
        </p:spPr>
        <p:txBody>
          <a:bodyPr wrap="square" rtlCol="0">
            <a:spAutoFit/>
          </a:bodyPr>
          <a:lstStyle/>
          <a:p>
            <a:r>
              <a:rPr lang="en-GB" sz="2800" dirty="0"/>
              <a:t>3rd</a:t>
            </a:r>
          </a:p>
        </p:txBody>
      </p:sp>
      <p:sp>
        <p:nvSpPr>
          <p:cNvPr id="29" name="TextBox 28">
            <a:extLst>
              <a:ext uri="{FF2B5EF4-FFF2-40B4-BE49-F238E27FC236}">
                <a16:creationId xmlns:a16="http://schemas.microsoft.com/office/drawing/2014/main" id="{7CA863BB-0878-4A56-826C-FB0878C301A6}"/>
              </a:ext>
            </a:extLst>
          </p:cNvPr>
          <p:cNvSpPr txBox="1"/>
          <p:nvPr/>
        </p:nvSpPr>
        <p:spPr>
          <a:xfrm>
            <a:off x="8161997" y="4129442"/>
            <a:ext cx="733512" cy="523220"/>
          </a:xfrm>
          <a:prstGeom prst="rect">
            <a:avLst/>
          </a:prstGeom>
          <a:solidFill>
            <a:srgbClr val="E2C5FF"/>
          </a:solidFill>
        </p:spPr>
        <p:txBody>
          <a:bodyPr wrap="square" rtlCol="0">
            <a:spAutoFit/>
          </a:bodyPr>
          <a:lstStyle/>
          <a:p>
            <a:r>
              <a:rPr lang="en-GB" sz="2800" dirty="0"/>
              <a:t>4th</a:t>
            </a:r>
          </a:p>
        </p:txBody>
      </p:sp>
      <p:sp>
        <p:nvSpPr>
          <p:cNvPr id="30" name="TextBox 29">
            <a:extLst>
              <a:ext uri="{FF2B5EF4-FFF2-40B4-BE49-F238E27FC236}">
                <a16:creationId xmlns:a16="http://schemas.microsoft.com/office/drawing/2014/main" id="{C77920C3-332B-4426-8EFA-E6EAAC6B6891}"/>
              </a:ext>
            </a:extLst>
          </p:cNvPr>
          <p:cNvSpPr txBox="1"/>
          <p:nvPr/>
        </p:nvSpPr>
        <p:spPr>
          <a:xfrm>
            <a:off x="9892309" y="4168900"/>
            <a:ext cx="733512" cy="523220"/>
          </a:xfrm>
          <a:prstGeom prst="rect">
            <a:avLst/>
          </a:prstGeom>
          <a:solidFill>
            <a:srgbClr val="E2C5FF"/>
          </a:solidFill>
        </p:spPr>
        <p:txBody>
          <a:bodyPr wrap="square" rtlCol="0">
            <a:spAutoFit/>
          </a:bodyPr>
          <a:lstStyle/>
          <a:p>
            <a:r>
              <a:rPr lang="en-GB" sz="2800" dirty="0"/>
              <a:t>4th</a:t>
            </a:r>
          </a:p>
        </p:txBody>
      </p:sp>
      <p:sp>
        <p:nvSpPr>
          <p:cNvPr id="31" name="TextBox 30">
            <a:extLst>
              <a:ext uri="{FF2B5EF4-FFF2-40B4-BE49-F238E27FC236}">
                <a16:creationId xmlns:a16="http://schemas.microsoft.com/office/drawing/2014/main" id="{F5A41947-8601-4937-9F26-E48C3133A000}"/>
              </a:ext>
            </a:extLst>
          </p:cNvPr>
          <p:cNvSpPr txBox="1"/>
          <p:nvPr/>
        </p:nvSpPr>
        <p:spPr>
          <a:xfrm>
            <a:off x="9068432" y="5046964"/>
            <a:ext cx="880793" cy="523220"/>
          </a:xfrm>
          <a:prstGeom prst="rect">
            <a:avLst/>
          </a:prstGeom>
          <a:solidFill>
            <a:srgbClr val="E2C5FF"/>
          </a:solidFill>
        </p:spPr>
        <p:txBody>
          <a:bodyPr wrap="square" rtlCol="0">
            <a:spAutoFit/>
          </a:bodyPr>
          <a:lstStyle/>
          <a:p>
            <a:r>
              <a:rPr lang="en-GB" sz="2800" dirty="0"/>
              <a:t>5th</a:t>
            </a:r>
          </a:p>
        </p:txBody>
      </p:sp>
      <p:sp>
        <p:nvSpPr>
          <p:cNvPr id="32" name="TextBox 31">
            <a:extLst>
              <a:ext uri="{FF2B5EF4-FFF2-40B4-BE49-F238E27FC236}">
                <a16:creationId xmlns:a16="http://schemas.microsoft.com/office/drawing/2014/main" id="{2DAD24A2-9CBE-410B-9431-53BD1BD54A42}"/>
              </a:ext>
            </a:extLst>
          </p:cNvPr>
          <p:cNvSpPr txBox="1"/>
          <p:nvPr/>
        </p:nvSpPr>
        <p:spPr>
          <a:xfrm rot="21591346">
            <a:off x="10282549" y="745584"/>
            <a:ext cx="1347642" cy="646331"/>
          </a:xfrm>
          <a:prstGeom prst="rect">
            <a:avLst/>
          </a:prstGeom>
          <a:noFill/>
        </p:spPr>
        <p:txBody>
          <a:bodyPr wrap="square" rtlCol="0">
            <a:spAutoFit/>
          </a:bodyPr>
          <a:lstStyle/>
          <a:p>
            <a:r>
              <a:rPr lang="en-GB" b="1" dirty="0">
                <a:latin typeface="League Spartan" panose="00000800000000000000" pitchFamily="50" charset="0"/>
              </a:rPr>
              <a:t>Most influence</a:t>
            </a:r>
          </a:p>
        </p:txBody>
      </p:sp>
      <p:cxnSp>
        <p:nvCxnSpPr>
          <p:cNvPr id="36" name="Straight Arrow Connector 35">
            <a:extLst>
              <a:ext uri="{FF2B5EF4-FFF2-40B4-BE49-F238E27FC236}">
                <a16:creationId xmlns:a16="http://schemas.microsoft.com/office/drawing/2014/main" id="{85302AF8-CF63-4020-ABB7-05FC27E391C4}"/>
              </a:ext>
            </a:extLst>
          </p:cNvPr>
          <p:cNvCxnSpPr>
            <a:cxnSpLocks/>
          </p:cNvCxnSpPr>
          <p:nvPr/>
        </p:nvCxnSpPr>
        <p:spPr>
          <a:xfrm flipH="1">
            <a:off x="9648382" y="1004753"/>
            <a:ext cx="610683" cy="640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A0080E6-C82A-4825-9E9B-4C71529021B4}"/>
              </a:ext>
            </a:extLst>
          </p:cNvPr>
          <p:cNvSpPr txBox="1"/>
          <p:nvPr/>
        </p:nvSpPr>
        <p:spPr>
          <a:xfrm rot="21591346">
            <a:off x="9577595" y="6239685"/>
            <a:ext cx="2133964" cy="369332"/>
          </a:xfrm>
          <a:prstGeom prst="rect">
            <a:avLst/>
          </a:prstGeom>
          <a:noFill/>
        </p:spPr>
        <p:txBody>
          <a:bodyPr wrap="square" rtlCol="0">
            <a:spAutoFit/>
          </a:bodyPr>
          <a:lstStyle/>
          <a:p>
            <a:r>
              <a:rPr lang="en-GB" b="1" dirty="0">
                <a:latin typeface="League Spartan" panose="00000800000000000000" pitchFamily="50" charset="0"/>
              </a:rPr>
              <a:t>Least influence</a:t>
            </a:r>
          </a:p>
        </p:txBody>
      </p:sp>
      <p:cxnSp>
        <p:nvCxnSpPr>
          <p:cNvPr id="40" name="Straight Arrow Connector 39">
            <a:extLst>
              <a:ext uri="{FF2B5EF4-FFF2-40B4-BE49-F238E27FC236}">
                <a16:creationId xmlns:a16="http://schemas.microsoft.com/office/drawing/2014/main" id="{C606BD8E-E0F6-475E-911A-EDA9CCCC0B2F}"/>
              </a:ext>
            </a:extLst>
          </p:cNvPr>
          <p:cNvCxnSpPr>
            <a:cxnSpLocks/>
          </p:cNvCxnSpPr>
          <p:nvPr/>
        </p:nvCxnSpPr>
        <p:spPr>
          <a:xfrm flipH="1" flipV="1">
            <a:off x="9814660" y="5455598"/>
            <a:ext cx="619410" cy="671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E512144-4F7E-4B40-8FED-25C775D767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1452668" y="5668223"/>
            <a:ext cx="423304" cy="994688"/>
          </a:xfrm>
          <a:prstGeom prst="rect">
            <a:avLst/>
          </a:prstGeom>
        </p:spPr>
      </p:pic>
      <p:pic>
        <p:nvPicPr>
          <p:cNvPr id="45" name="Picture 44">
            <a:extLst>
              <a:ext uri="{FF2B5EF4-FFF2-40B4-BE49-F238E27FC236}">
                <a16:creationId xmlns:a16="http://schemas.microsoft.com/office/drawing/2014/main" id="{6ED5CA34-E52C-4DA9-848C-1D65A86FA140}"/>
              </a:ext>
            </a:extLst>
          </p:cNvPr>
          <p:cNvPicPr>
            <a:picLocks noChangeAspect="1"/>
          </p:cNvPicPr>
          <p:nvPr/>
        </p:nvPicPr>
        <p:blipFill rotWithShape="1">
          <a:blip r:embed="rId4"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95328" y="5746451"/>
            <a:ext cx="810306" cy="892287"/>
          </a:xfrm>
          <a:prstGeom prst="rect">
            <a:avLst/>
          </a:prstGeom>
        </p:spPr>
      </p:pic>
    </p:spTree>
    <p:extLst>
      <p:ext uri="{BB962C8B-B14F-4D97-AF65-F5344CB8AC3E}">
        <p14:creationId xmlns:p14="http://schemas.microsoft.com/office/powerpoint/2010/main" val="190586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8" grpId="0" animBg="1"/>
      <p:bldP spid="19" grpId="0" animBg="1"/>
      <p:bldP spid="20" grpId="0" animBg="1"/>
      <p:bldP spid="21" grpId="0" animBg="1"/>
      <p:bldP spid="22" grpId="0" animBg="1"/>
      <p:bldP spid="32"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5E258B-B87A-41CB-B62D-53189E21B4DF}"/>
              </a:ext>
            </a:extLst>
          </p:cNvPr>
          <p:cNvSpPr txBox="1"/>
          <p:nvPr/>
        </p:nvSpPr>
        <p:spPr>
          <a:xfrm>
            <a:off x="174441" y="549026"/>
            <a:ext cx="8334944"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Influences diamond 9</a:t>
            </a:r>
          </a:p>
        </p:txBody>
      </p:sp>
      <p:sp>
        <p:nvSpPr>
          <p:cNvPr id="3" name="TextBox 2">
            <a:extLst>
              <a:ext uri="{FF2B5EF4-FFF2-40B4-BE49-F238E27FC236}">
                <a16:creationId xmlns:a16="http://schemas.microsoft.com/office/drawing/2014/main" id="{72D97960-EFFD-4F3E-91E7-5D069483AD7F}"/>
              </a:ext>
            </a:extLst>
          </p:cNvPr>
          <p:cNvSpPr txBox="1"/>
          <p:nvPr/>
        </p:nvSpPr>
        <p:spPr>
          <a:xfrm>
            <a:off x="353016" y="1644805"/>
            <a:ext cx="6271775" cy="4832092"/>
          </a:xfrm>
          <a:prstGeom prst="rect">
            <a:avLst/>
          </a:prstGeom>
          <a:noFill/>
        </p:spPr>
        <p:txBody>
          <a:bodyPr wrap="square" rtlCol="0">
            <a:spAutoFit/>
          </a:bodyPr>
          <a:lstStyle/>
          <a:p>
            <a:r>
              <a:rPr lang="en-GB" sz="2800" dirty="0">
                <a:latin typeface="Lato" panose="020F0502020204030203"/>
              </a:rPr>
              <a:t>Now, think about why someone might choose </a:t>
            </a:r>
            <a:r>
              <a:rPr lang="en-GB" sz="2800" b="1" dirty="0">
                <a:latin typeface="Lato" panose="020F0502020204030203"/>
              </a:rPr>
              <a:t>not</a:t>
            </a:r>
            <a:r>
              <a:rPr lang="en-GB" sz="2800" dirty="0">
                <a:latin typeface="Lato" panose="020F0502020204030203"/>
              </a:rPr>
              <a:t> to use a drug.</a:t>
            </a:r>
          </a:p>
          <a:p>
            <a:endParaRPr lang="en-GB" sz="2800" dirty="0">
              <a:latin typeface="Lato" panose="020F0502020204030203"/>
            </a:endParaRPr>
          </a:p>
          <a:p>
            <a:r>
              <a:rPr lang="en-GB" sz="2800" dirty="0">
                <a:latin typeface="Lato" panose="020F0502020204030203"/>
              </a:rPr>
              <a:t>Thinking about the same drug, repeat the diamond 9 activity but this time rank what is mostly likely to influence someone </a:t>
            </a:r>
            <a:r>
              <a:rPr lang="en-GB" sz="2800" b="1" dirty="0">
                <a:latin typeface="Lato" panose="020F0502020204030203"/>
              </a:rPr>
              <a:t>not</a:t>
            </a:r>
            <a:r>
              <a:rPr lang="en-GB" sz="2800" dirty="0">
                <a:latin typeface="Lato" panose="020F0502020204030203"/>
              </a:rPr>
              <a:t> to use the drug. </a:t>
            </a:r>
          </a:p>
          <a:p>
            <a:endParaRPr lang="en-GB" sz="2800" dirty="0">
              <a:latin typeface="Lato" panose="020F0502020204030203"/>
            </a:endParaRPr>
          </a:p>
          <a:p>
            <a:r>
              <a:rPr lang="en-GB" sz="2800" dirty="0">
                <a:latin typeface="Lato" panose="020F0502020204030203"/>
              </a:rPr>
              <a:t>Which examples are the most influential and why? </a:t>
            </a:r>
          </a:p>
          <a:p>
            <a:endParaRPr lang="en-GB" sz="2800" dirty="0">
              <a:latin typeface="Lato" panose="020F0502020204030203"/>
            </a:endParaRPr>
          </a:p>
        </p:txBody>
      </p:sp>
      <p:sp>
        <p:nvSpPr>
          <p:cNvPr id="4" name="Rectangle 3">
            <a:extLst>
              <a:ext uri="{FF2B5EF4-FFF2-40B4-BE49-F238E27FC236}">
                <a16:creationId xmlns:a16="http://schemas.microsoft.com/office/drawing/2014/main" id="{E625DFC8-CA65-4BBD-B4D0-B855F229B7AF}"/>
              </a:ext>
            </a:extLst>
          </p:cNvPr>
          <p:cNvSpPr/>
          <p:nvPr/>
        </p:nvSpPr>
        <p:spPr>
          <a:xfrm rot="2694422">
            <a:off x="8737103" y="1296672"/>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 name="Rectangle 4">
            <a:extLst>
              <a:ext uri="{FF2B5EF4-FFF2-40B4-BE49-F238E27FC236}">
                <a16:creationId xmlns:a16="http://schemas.microsoft.com/office/drawing/2014/main" id="{B1B2B71A-AE28-4472-8F7F-6AD8B3E0BA3D}"/>
              </a:ext>
            </a:extLst>
          </p:cNvPr>
          <p:cNvSpPr/>
          <p:nvPr/>
        </p:nvSpPr>
        <p:spPr>
          <a:xfrm rot="2694422">
            <a:off x="7900165" y="2168899"/>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 name="Rectangle 5">
            <a:extLst>
              <a:ext uri="{FF2B5EF4-FFF2-40B4-BE49-F238E27FC236}">
                <a16:creationId xmlns:a16="http://schemas.microsoft.com/office/drawing/2014/main" id="{5303FFC0-64A3-41B0-8636-6654531F762E}"/>
              </a:ext>
            </a:extLst>
          </p:cNvPr>
          <p:cNvSpPr/>
          <p:nvPr/>
        </p:nvSpPr>
        <p:spPr>
          <a:xfrm rot="2694422">
            <a:off x="9602459" y="2200797"/>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Rectangle 6">
            <a:extLst>
              <a:ext uri="{FF2B5EF4-FFF2-40B4-BE49-F238E27FC236}">
                <a16:creationId xmlns:a16="http://schemas.microsoft.com/office/drawing/2014/main" id="{CB844584-2552-4E0B-A913-D9D465AFF6AA}"/>
              </a:ext>
            </a:extLst>
          </p:cNvPr>
          <p:cNvSpPr/>
          <p:nvPr/>
        </p:nvSpPr>
        <p:spPr>
          <a:xfrm rot="2694422">
            <a:off x="8765522" y="3055490"/>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Rectangle 7">
            <a:extLst>
              <a:ext uri="{FF2B5EF4-FFF2-40B4-BE49-F238E27FC236}">
                <a16:creationId xmlns:a16="http://schemas.microsoft.com/office/drawing/2014/main" id="{AF4BA5D5-696F-46B4-A342-4E5B5A4D53E8}"/>
              </a:ext>
            </a:extLst>
          </p:cNvPr>
          <p:cNvSpPr/>
          <p:nvPr/>
        </p:nvSpPr>
        <p:spPr>
          <a:xfrm rot="2694422">
            <a:off x="7045616" y="3001915"/>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9" name="Rectangle 8">
            <a:extLst>
              <a:ext uri="{FF2B5EF4-FFF2-40B4-BE49-F238E27FC236}">
                <a16:creationId xmlns:a16="http://schemas.microsoft.com/office/drawing/2014/main" id="{EDC70D5E-F49B-4780-8A02-2CA842221407}"/>
              </a:ext>
            </a:extLst>
          </p:cNvPr>
          <p:cNvSpPr/>
          <p:nvPr/>
        </p:nvSpPr>
        <p:spPr>
          <a:xfrm rot="2694422">
            <a:off x="10476379" y="3062099"/>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0" name="Rectangle 9">
            <a:extLst>
              <a:ext uri="{FF2B5EF4-FFF2-40B4-BE49-F238E27FC236}">
                <a16:creationId xmlns:a16="http://schemas.microsoft.com/office/drawing/2014/main" id="{CAE61F14-EE40-4BA6-9A08-5998E8E501CC}"/>
              </a:ext>
            </a:extLst>
          </p:cNvPr>
          <p:cNvSpPr/>
          <p:nvPr/>
        </p:nvSpPr>
        <p:spPr>
          <a:xfrm rot="2694422">
            <a:off x="7923181" y="3873371"/>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CB803231-A9DE-4C6D-864E-7BF8E269B1A6}"/>
              </a:ext>
            </a:extLst>
          </p:cNvPr>
          <p:cNvSpPr/>
          <p:nvPr/>
        </p:nvSpPr>
        <p:spPr>
          <a:xfrm rot="2694422">
            <a:off x="9634039" y="3916195"/>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Rectangle 11">
            <a:extLst>
              <a:ext uri="{FF2B5EF4-FFF2-40B4-BE49-F238E27FC236}">
                <a16:creationId xmlns:a16="http://schemas.microsoft.com/office/drawing/2014/main" id="{CBE2FE49-739A-41B1-94AD-D196BEA6A78D}"/>
              </a:ext>
            </a:extLst>
          </p:cNvPr>
          <p:cNvSpPr/>
          <p:nvPr/>
        </p:nvSpPr>
        <p:spPr>
          <a:xfrm rot="2694422">
            <a:off x="8791699" y="4753354"/>
            <a:ext cx="1167200" cy="1127494"/>
          </a:xfrm>
          <a:prstGeom prst="rect">
            <a:avLst/>
          </a:prstGeom>
          <a:solidFill>
            <a:srgbClr val="E2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3" name="TextBox 12">
            <a:extLst>
              <a:ext uri="{FF2B5EF4-FFF2-40B4-BE49-F238E27FC236}">
                <a16:creationId xmlns:a16="http://schemas.microsoft.com/office/drawing/2014/main" id="{57BDBC85-5AAA-4BBD-AEC4-B657466CD611}"/>
              </a:ext>
            </a:extLst>
          </p:cNvPr>
          <p:cNvSpPr txBox="1"/>
          <p:nvPr/>
        </p:nvSpPr>
        <p:spPr>
          <a:xfrm>
            <a:off x="9008113" y="1609609"/>
            <a:ext cx="796413" cy="523220"/>
          </a:xfrm>
          <a:prstGeom prst="rect">
            <a:avLst/>
          </a:prstGeom>
          <a:solidFill>
            <a:srgbClr val="E2C5FF"/>
          </a:solidFill>
        </p:spPr>
        <p:txBody>
          <a:bodyPr wrap="square" rtlCol="0">
            <a:spAutoFit/>
          </a:bodyPr>
          <a:lstStyle/>
          <a:p>
            <a:r>
              <a:rPr lang="en-GB" sz="2800" dirty="0"/>
              <a:t>1st</a:t>
            </a:r>
          </a:p>
        </p:txBody>
      </p:sp>
      <p:sp>
        <p:nvSpPr>
          <p:cNvPr id="14" name="TextBox 13">
            <a:extLst>
              <a:ext uri="{FF2B5EF4-FFF2-40B4-BE49-F238E27FC236}">
                <a16:creationId xmlns:a16="http://schemas.microsoft.com/office/drawing/2014/main" id="{18561CAC-850A-4A44-AE62-E49B8BEFB297}"/>
              </a:ext>
            </a:extLst>
          </p:cNvPr>
          <p:cNvSpPr txBox="1"/>
          <p:nvPr/>
        </p:nvSpPr>
        <p:spPr>
          <a:xfrm>
            <a:off x="8123173" y="2447741"/>
            <a:ext cx="811161" cy="523220"/>
          </a:xfrm>
          <a:prstGeom prst="rect">
            <a:avLst/>
          </a:prstGeom>
          <a:solidFill>
            <a:srgbClr val="E2C5FF"/>
          </a:solidFill>
        </p:spPr>
        <p:txBody>
          <a:bodyPr wrap="square" rtlCol="0">
            <a:spAutoFit/>
          </a:bodyPr>
          <a:lstStyle/>
          <a:p>
            <a:r>
              <a:rPr lang="en-GB" sz="2800" dirty="0"/>
              <a:t>2nd</a:t>
            </a:r>
          </a:p>
        </p:txBody>
      </p:sp>
      <p:sp>
        <p:nvSpPr>
          <p:cNvPr id="15" name="TextBox 14">
            <a:extLst>
              <a:ext uri="{FF2B5EF4-FFF2-40B4-BE49-F238E27FC236}">
                <a16:creationId xmlns:a16="http://schemas.microsoft.com/office/drawing/2014/main" id="{5832EA54-8750-43C1-A21C-CCC3030B18B5}"/>
              </a:ext>
            </a:extLst>
          </p:cNvPr>
          <p:cNvSpPr txBox="1"/>
          <p:nvPr/>
        </p:nvSpPr>
        <p:spPr>
          <a:xfrm>
            <a:off x="9814660" y="2447741"/>
            <a:ext cx="811161" cy="523220"/>
          </a:xfrm>
          <a:prstGeom prst="rect">
            <a:avLst/>
          </a:prstGeom>
          <a:solidFill>
            <a:srgbClr val="E2C5FF"/>
          </a:solidFill>
        </p:spPr>
        <p:txBody>
          <a:bodyPr wrap="square" rtlCol="0">
            <a:spAutoFit/>
          </a:bodyPr>
          <a:lstStyle/>
          <a:p>
            <a:r>
              <a:rPr lang="en-GB" sz="2800" dirty="0"/>
              <a:t>2nd</a:t>
            </a:r>
          </a:p>
        </p:txBody>
      </p:sp>
      <p:sp>
        <p:nvSpPr>
          <p:cNvPr id="16" name="TextBox 15">
            <a:extLst>
              <a:ext uri="{FF2B5EF4-FFF2-40B4-BE49-F238E27FC236}">
                <a16:creationId xmlns:a16="http://schemas.microsoft.com/office/drawing/2014/main" id="{27A301BE-EAEE-4753-B88F-6A1331EA5F78}"/>
              </a:ext>
            </a:extLst>
          </p:cNvPr>
          <p:cNvSpPr txBox="1"/>
          <p:nvPr/>
        </p:nvSpPr>
        <p:spPr>
          <a:xfrm>
            <a:off x="7311569" y="3282309"/>
            <a:ext cx="785067" cy="523220"/>
          </a:xfrm>
          <a:prstGeom prst="rect">
            <a:avLst/>
          </a:prstGeom>
          <a:solidFill>
            <a:srgbClr val="E2C5FF"/>
          </a:solidFill>
        </p:spPr>
        <p:txBody>
          <a:bodyPr wrap="square" rtlCol="0">
            <a:spAutoFit/>
          </a:bodyPr>
          <a:lstStyle/>
          <a:p>
            <a:r>
              <a:rPr lang="en-GB" sz="2800" dirty="0"/>
              <a:t>3rd</a:t>
            </a:r>
          </a:p>
        </p:txBody>
      </p:sp>
      <p:sp>
        <p:nvSpPr>
          <p:cNvPr id="17" name="TextBox 16">
            <a:extLst>
              <a:ext uri="{FF2B5EF4-FFF2-40B4-BE49-F238E27FC236}">
                <a16:creationId xmlns:a16="http://schemas.microsoft.com/office/drawing/2014/main" id="{3848281F-2479-432D-92E2-2FB85574C82C}"/>
              </a:ext>
            </a:extLst>
          </p:cNvPr>
          <p:cNvSpPr txBox="1"/>
          <p:nvPr/>
        </p:nvSpPr>
        <p:spPr>
          <a:xfrm>
            <a:off x="9008615" y="3304052"/>
            <a:ext cx="785067" cy="523220"/>
          </a:xfrm>
          <a:prstGeom prst="rect">
            <a:avLst/>
          </a:prstGeom>
          <a:solidFill>
            <a:srgbClr val="E2C5FF"/>
          </a:solidFill>
        </p:spPr>
        <p:txBody>
          <a:bodyPr wrap="square" rtlCol="0">
            <a:spAutoFit/>
          </a:bodyPr>
          <a:lstStyle/>
          <a:p>
            <a:r>
              <a:rPr lang="en-GB" sz="2800" dirty="0"/>
              <a:t>3rd</a:t>
            </a:r>
          </a:p>
        </p:txBody>
      </p:sp>
      <p:sp>
        <p:nvSpPr>
          <p:cNvPr id="18" name="TextBox 17">
            <a:extLst>
              <a:ext uri="{FF2B5EF4-FFF2-40B4-BE49-F238E27FC236}">
                <a16:creationId xmlns:a16="http://schemas.microsoft.com/office/drawing/2014/main" id="{48718995-86AB-4098-B756-44984053D041}"/>
              </a:ext>
            </a:extLst>
          </p:cNvPr>
          <p:cNvSpPr txBox="1"/>
          <p:nvPr/>
        </p:nvSpPr>
        <p:spPr>
          <a:xfrm>
            <a:off x="10719726" y="3284172"/>
            <a:ext cx="785067" cy="523220"/>
          </a:xfrm>
          <a:prstGeom prst="rect">
            <a:avLst/>
          </a:prstGeom>
          <a:solidFill>
            <a:srgbClr val="E2C5FF"/>
          </a:solidFill>
        </p:spPr>
        <p:txBody>
          <a:bodyPr wrap="square" rtlCol="0">
            <a:spAutoFit/>
          </a:bodyPr>
          <a:lstStyle/>
          <a:p>
            <a:r>
              <a:rPr lang="en-GB" sz="2800" dirty="0"/>
              <a:t>3rd</a:t>
            </a:r>
          </a:p>
        </p:txBody>
      </p:sp>
      <p:sp>
        <p:nvSpPr>
          <p:cNvPr id="19" name="TextBox 18">
            <a:extLst>
              <a:ext uri="{FF2B5EF4-FFF2-40B4-BE49-F238E27FC236}">
                <a16:creationId xmlns:a16="http://schemas.microsoft.com/office/drawing/2014/main" id="{ED5249DE-6357-4854-96F4-59FE3FF47B50}"/>
              </a:ext>
            </a:extLst>
          </p:cNvPr>
          <p:cNvSpPr txBox="1"/>
          <p:nvPr/>
        </p:nvSpPr>
        <p:spPr>
          <a:xfrm>
            <a:off x="8161997" y="4129442"/>
            <a:ext cx="733512" cy="523220"/>
          </a:xfrm>
          <a:prstGeom prst="rect">
            <a:avLst/>
          </a:prstGeom>
          <a:solidFill>
            <a:srgbClr val="E2C5FF"/>
          </a:solidFill>
        </p:spPr>
        <p:txBody>
          <a:bodyPr wrap="square" rtlCol="0">
            <a:spAutoFit/>
          </a:bodyPr>
          <a:lstStyle/>
          <a:p>
            <a:r>
              <a:rPr lang="en-GB" sz="2800" dirty="0"/>
              <a:t>4th</a:t>
            </a:r>
          </a:p>
        </p:txBody>
      </p:sp>
      <p:sp>
        <p:nvSpPr>
          <p:cNvPr id="20" name="TextBox 19">
            <a:extLst>
              <a:ext uri="{FF2B5EF4-FFF2-40B4-BE49-F238E27FC236}">
                <a16:creationId xmlns:a16="http://schemas.microsoft.com/office/drawing/2014/main" id="{A829E45C-018D-4896-9B01-BA83A061D9C4}"/>
              </a:ext>
            </a:extLst>
          </p:cNvPr>
          <p:cNvSpPr txBox="1"/>
          <p:nvPr/>
        </p:nvSpPr>
        <p:spPr>
          <a:xfrm>
            <a:off x="9892309" y="4168900"/>
            <a:ext cx="733512" cy="523220"/>
          </a:xfrm>
          <a:prstGeom prst="rect">
            <a:avLst/>
          </a:prstGeom>
          <a:solidFill>
            <a:srgbClr val="E2C5FF"/>
          </a:solidFill>
        </p:spPr>
        <p:txBody>
          <a:bodyPr wrap="square" rtlCol="0">
            <a:spAutoFit/>
          </a:bodyPr>
          <a:lstStyle/>
          <a:p>
            <a:r>
              <a:rPr lang="en-GB" sz="2800" dirty="0"/>
              <a:t>4th</a:t>
            </a:r>
          </a:p>
        </p:txBody>
      </p:sp>
      <p:sp>
        <p:nvSpPr>
          <p:cNvPr id="21" name="TextBox 20">
            <a:extLst>
              <a:ext uri="{FF2B5EF4-FFF2-40B4-BE49-F238E27FC236}">
                <a16:creationId xmlns:a16="http://schemas.microsoft.com/office/drawing/2014/main" id="{5E84CA49-58F3-4AD5-B81B-824161328649}"/>
              </a:ext>
            </a:extLst>
          </p:cNvPr>
          <p:cNvSpPr txBox="1"/>
          <p:nvPr/>
        </p:nvSpPr>
        <p:spPr>
          <a:xfrm>
            <a:off x="9068432" y="5046964"/>
            <a:ext cx="880793" cy="523220"/>
          </a:xfrm>
          <a:prstGeom prst="rect">
            <a:avLst/>
          </a:prstGeom>
          <a:solidFill>
            <a:srgbClr val="E2C5FF"/>
          </a:solidFill>
        </p:spPr>
        <p:txBody>
          <a:bodyPr wrap="square" rtlCol="0">
            <a:spAutoFit/>
          </a:bodyPr>
          <a:lstStyle/>
          <a:p>
            <a:r>
              <a:rPr lang="en-GB" sz="2800" dirty="0"/>
              <a:t>5th</a:t>
            </a:r>
          </a:p>
        </p:txBody>
      </p:sp>
      <p:sp>
        <p:nvSpPr>
          <p:cNvPr id="23" name="TextBox 22">
            <a:extLst>
              <a:ext uri="{FF2B5EF4-FFF2-40B4-BE49-F238E27FC236}">
                <a16:creationId xmlns:a16="http://schemas.microsoft.com/office/drawing/2014/main" id="{5703506C-AA51-4810-94A0-77C66534D378}"/>
              </a:ext>
            </a:extLst>
          </p:cNvPr>
          <p:cNvSpPr txBox="1"/>
          <p:nvPr/>
        </p:nvSpPr>
        <p:spPr>
          <a:xfrm rot="21591346">
            <a:off x="10187081" y="602771"/>
            <a:ext cx="1830449" cy="369332"/>
          </a:xfrm>
          <a:prstGeom prst="rect">
            <a:avLst/>
          </a:prstGeom>
          <a:noFill/>
        </p:spPr>
        <p:txBody>
          <a:bodyPr wrap="square" rtlCol="0">
            <a:spAutoFit/>
          </a:bodyPr>
          <a:lstStyle/>
          <a:p>
            <a:r>
              <a:rPr lang="en-GB" b="1" dirty="0">
                <a:latin typeface="League Spartan" panose="00000800000000000000" pitchFamily="50" charset="0"/>
              </a:rPr>
              <a:t>Most important</a:t>
            </a:r>
          </a:p>
        </p:txBody>
      </p:sp>
      <p:sp>
        <p:nvSpPr>
          <p:cNvPr id="24" name="TextBox 23">
            <a:extLst>
              <a:ext uri="{FF2B5EF4-FFF2-40B4-BE49-F238E27FC236}">
                <a16:creationId xmlns:a16="http://schemas.microsoft.com/office/drawing/2014/main" id="{C1861C1B-6B71-4C93-B78B-6FACFCFC3BF3}"/>
              </a:ext>
            </a:extLst>
          </p:cNvPr>
          <p:cNvSpPr txBox="1"/>
          <p:nvPr/>
        </p:nvSpPr>
        <p:spPr>
          <a:xfrm rot="21591346">
            <a:off x="10267708" y="6073922"/>
            <a:ext cx="2491968" cy="369332"/>
          </a:xfrm>
          <a:prstGeom prst="rect">
            <a:avLst/>
          </a:prstGeom>
          <a:noFill/>
        </p:spPr>
        <p:txBody>
          <a:bodyPr wrap="square" rtlCol="0">
            <a:spAutoFit/>
          </a:bodyPr>
          <a:lstStyle/>
          <a:p>
            <a:r>
              <a:rPr lang="en-GB" b="1" dirty="0">
                <a:latin typeface="League Spartan" panose="00000800000000000000" pitchFamily="50" charset="0"/>
              </a:rPr>
              <a:t>Least important</a:t>
            </a:r>
          </a:p>
        </p:txBody>
      </p:sp>
      <p:cxnSp>
        <p:nvCxnSpPr>
          <p:cNvPr id="25" name="Straight Arrow Connector 24">
            <a:extLst>
              <a:ext uri="{FF2B5EF4-FFF2-40B4-BE49-F238E27FC236}">
                <a16:creationId xmlns:a16="http://schemas.microsoft.com/office/drawing/2014/main" id="{2FB52DCD-FFF1-4997-8E42-219BC5FE39F2}"/>
              </a:ext>
            </a:extLst>
          </p:cNvPr>
          <p:cNvCxnSpPr>
            <a:cxnSpLocks/>
          </p:cNvCxnSpPr>
          <p:nvPr/>
        </p:nvCxnSpPr>
        <p:spPr>
          <a:xfrm flipH="1" flipV="1">
            <a:off x="9648382" y="5622435"/>
            <a:ext cx="619330" cy="639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5C22E40-8E6D-4D7B-AEA6-08E7BB4F290A}"/>
              </a:ext>
            </a:extLst>
          </p:cNvPr>
          <p:cNvCxnSpPr>
            <a:cxnSpLocks/>
          </p:cNvCxnSpPr>
          <p:nvPr/>
        </p:nvCxnSpPr>
        <p:spPr>
          <a:xfrm flipH="1">
            <a:off x="9648382" y="1004753"/>
            <a:ext cx="610683" cy="640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14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1EB7C-F55B-4149-8DF2-DA2D581CD13A}"/>
              </a:ext>
            </a:extLst>
          </p:cNvPr>
          <p:cNvSpPr txBox="1"/>
          <p:nvPr/>
        </p:nvSpPr>
        <p:spPr>
          <a:xfrm>
            <a:off x="174440" y="584652"/>
            <a:ext cx="12121979"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Strategies for managing pressure</a:t>
            </a:r>
          </a:p>
        </p:txBody>
      </p:sp>
      <p:sp>
        <p:nvSpPr>
          <p:cNvPr id="4" name="Rectangle: Rounded Corners 3">
            <a:extLst>
              <a:ext uri="{FF2B5EF4-FFF2-40B4-BE49-F238E27FC236}">
                <a16:creationId xmlns:a16="http://schemas.microsoft.com/office/drawing/2014/main" id="{A6251D19-BDB9-45BD-82E8-555A47CD377A}"/>
              </a:ext>
            </a:extLst>
          </p:cNvPr>
          <p:cNvSpPr/>
          <p:nvPr/>
        </p:nvSpPr>
        <p:spPr>
          <a:xfrm>
            <a:off x="888671" y="1864425"/>
            <a:ext cx="2410690" cy="1365662"/>
          </a:xfrm>
          <a:prstGeom prst="roundRect">
            <a:avLst/>
          </a:prstGeom>
          <a:solidFill>
            <a:srgbClr val="E2C5FF"/>
          </a:solidFill>
          <a:ln w="28575">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Lato" panose="020B0604020202020204" charset="0"/>
                <a:ea typeface="Lato" panose="020B0604020202020204" charset="0"/>
                <a:cs typeface="Lato" panose="020B0604020202020204" charset="0"/>
              </a:rPr>
              <a:t>passive</a:t>
            </a:r>
          </a:p>
        </p:txBody>
      </p:sp>
      <p:sp>
        <p:nvSpPr>
          <p:cNvPr id="5" name="Rectangle: Rounded Corners 4">
            <a:extLst>
              <a:ext uri="{FF2B5EF4-FFF2-40B4-BE49-F238E27FC236}">
                <a16:creationId xmlns:a16="http://schemas.microsoft.com/office/drawing/2014/main" id="{356361BB-C738-4666-BC3D-8E317B577656}"/>
              </a:ext>
            </a:extLst>
          </p:cNvPr>
          <p:cNvSpPr/>
          <p:nvPr/>
        </p:nvSpPr>
        <p:spPr>
          <a:xfrm>
            <a:off x="4890655" y="1865910"/>
            <a:ext cx="2410690" cy="1365662"/>
          </a:xfrm>
          <a:prstGeom prst="roundRect">
            <a:avLst/>
          </a:prstGeom>
          <a:solidFill>
            <a:srgbClr val="E2C5FF"/>
          </a:solidFill>
          <a:ln w="28575">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Lato" panose="020B0604020202020204" charset="0"/>
                <a:ea typeface="Lato" panose="020B0604020202020204" charset="0"/>
                <a:cs typeface="Lato" panose="020B0604020202020204" charset="0"/>
              </a:rPr>
              <a:t>aggressive</a:t>
            </a:r>
          </a:p>
        </p:txBody>
      </p:sp>
      <p:sp>
        <p:nvSpPr>
          <p:cNvPr id="6" name="Rectangle: Rounded Corners 5">
            <a:extLst>
              <a:ext uri="{FF2B5EF4-FFF2-40B4-BE49-F238E27FC236}">
                <a16:creationId xmlns:a16="http://schemas.microsoft.com/office/drawing/2014/main" id="{12949B24-6D41-4F1D-A920-FE2BAE9B6561}"/>
              </a:ext>
            </a:extLst>
          </p:cNvPr>
          <p:cNvSpPr/>
          <p:nvPr/>
        </p:nvSpPr>
        <p:spPr>
          <a:xfrm>
            <a:off x="8918368" y="1864731"/>
            <a:ext cx="2410690" cy="1365662"/>
          </a:xfrm>
          <a:prstGeom prst="roundRect">
            <a:avLst/>
          </a:prstGeom>
          <a:solidFill>
            <a:srgbClr val="E2C5FF"/>
          </a:solidFill>
          <a:ln w="28575">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Lato" panose="020B0604020202020204" charset="0"/>
                <a:ea typeface="Lato" panose="020B0604020202020204" charset="0"/>
                <a:cs typeface="Lato" panose="020B0604020202020204" charset="0"/>
              </a:rPr>
              <a:t>assertive</a:t>
            </a:r>
          </a:p>
        </p:txBody>
      </p:sp>
      <p:cxnSp>
        <p:nvCxnSpPr>
          <p:cNvPr id="8" name="Straight Arrow Connector 7">
            <a:extLst>
              <a:ext uri="{FF2B5EF4-FFF2-40B4-BE49-F238E27FC236}">
                <a16:creationId xmlns:a16="http://schemas.microsoft.com/office/drawing/2014/main" id="{46CC2BB6-79D3-44DA-B126-5253B7B41811}"/>
              </a:ext>
            </a:extLst>
          </p:cNvPr>
          <p:cNvCxnSpPr/>
          <p:nvPr/>
        </p:nvCxnSpPr>
        <p:spPr>
          <a:xfrm>
            <a:off x="2094016" y="3390927"/>
            <a:ext cx="0" cy="5462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4790BB-FCD0-4484-955D-CDECAEEEBC16}"/>
              </a:ext>
            </a:extLst>
          </p:cNvPr>
          <p:cNvSpPr txBox="1"/>
          <p:nvPr/>
        </p:nvSpPr>
        <p:spPr>
          <a:xfrm>
            <a:off x="255586" y="3995527"/>
            <a:ext cx="3676863" cy="1815882"/>
          </a:xfrm>
          <a:prstGeom prst="rect">
            <a:avLst/>
          </a:prstGeom>
          <a:noFill/>
        </p:spPr>
        <p:txBody>
          <a:bodyPr wrap="square" rtlCol="0">
            <a:spAutoFit/>
          </a:bodyPr>
          <a:lstStyle/>
          <a:p>
            <a:pPr algn="ctr"/>
            <a:r>
              <a:rPr lang="en-GB" sz="2800" dirty="0">
                <a:latin typeface="Lato" panose="020B0604020202020204" charset="0"/>
                <a:ea typeface="Lato" panose="020B0604020202020204" charset="0"/>
                <a:cs typeface="Lato" panose="020B0604020202020204" charset="0"/>
              </a:rPr>
              <a:t>accepting or allowing what happens or what others do without actively responding.</a:t>
            </a:r>
          </a:p>
        </p:txBody>
      </p:sp>
      <p:sp>
        <p:nvSpPr>
          <p:cNvPr id="12" name="TextBox 11">
            <a:extLst>
              <a:ext uri="{FF2B5EF4-FFF2-40B4-BE49-F238E27FC236}">
                <a16:creationId xmlns:a16="http://schemas.microsoft.com/office/drawing/2014/main" id="{ADAC2751-297E-410E-A01B-7B4A72D44E72}"/>
              </a:ext>
            </a:extLst>
          </p:cNvPr>
          <p:cNvSpPr txBox="1"/>
          <p:nvPr/>
        </p:nvSpPr>
        <p:spPr>
          <a:xfrm>
            <a:off x="4257569" y="4007923"/>
            <a:ext cx="3676863" cy="1815882"/>
          </a:xfrm>
          <a:prstGeom prst="rect">
            <a:avLst/>
          </a:prstGeom>
          <a:noFill/>
        </p:spPr>
        <p:txBody>
          <a:bodyPr wrap="square" rtlCol="0">
            <a:spAutoFit/>
          </a:bodyPr>
          <a:lstStyle/>
          <a:p>
            <a:pPr lvl="0" algn="ctr"/>
            <a:r>
              <a:rPr lang="en-GB" sz="2800" dirty="0">
                <a:latin typeface="Lato" panose="020B0604020202020204" charset="0"/>
                <a:ea typeface="Lato" panose="020B0604020202020204" charset="0"/>
                <a:cs typeface="Lato" panose="020B0604020202020204" charset="0"/>
              </a:rPr>
              <a:t>being ready or likely to confront or attack others or what others do.</a:t>
            </a:r>
          </a:p>
        </p:txBody>
      </p:sp>
      <p:sp>
        <p:nvSpPr>
          <p:cNvPr id="13" name="TextBox 12">
            <a:extLst>
              <a:ext uri="{FF2B5EF4-FFF2-40B4-BE49-F238E27FC236}">
                <a16:creationId xmlns:a16="http://schemas.microsoft.com/office/drawing/2014/main" id="{28862847-4F24-430B-B686-2A0ABC6B0967}"/>
              </a:ext>
            </a:extLst>
          </p:cNvPr>
          <p:cNvSpPr txBox="1"/>
          <p:nvPr/>
        </p:nvSpPr>
        <p:spPr>
          <a:xfrm>
            <a:off x="8259552" y="4007923"/>
            <a:ext cx="3676863" cy="2246769"/>
          </a:xfrm>
          <a:prstGeom prst="rect">
            <a:avLst/>
          </a:prstGeom>
          <a:noFill/>
        </p:spPr>
        <p:txBody>
          <a:bodyPr wrap="square" rtlCol="0">
            <a:spAutoFit/>
          </a:bodyPr>
          <a:lstStyle/>
          <a:p>
            <a:pPr lvl="0" algn="ctr"/>
            <a:r>
              <a:rPr lang="en-GB" sz="2800" dirty="0"/>
              <a:t>standing up for oneself or someone else, calmly and positively, or getting a point across without causing upset.</a:t>
            </a:r>
          </a:p>
        </p:txBody>
      </p:sp>
      <p:cxnSp>
        <p:nvCxnSpPr>
          <p:cNvPr id="14" name="Straight Arrow Connector 13">
            <a:extLst>
              <a:ext uri="{FF2B5EF4-FFF2-40B4-BE49-F238E27FC236}">
                <a16:creationId xmlns:a16="http://schemas.microsoft.com/office/drawing/2014/main" id="{2A2D954F-DA3C-4CCB-804F-14F56BE1298D}"/>
              </a:ext>
            </a:extLst>
          </p:cNvPr>
          <p:cNvCxnSpPr/>
          <p:nvPr/>
        </p:nvCxnSpPr>
        <p:spPr>
          <a:xfrm>
            <a:off x="6189907" y="3429000"/>
            <a:ext cx="0" cy="5462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1D01ED-D8AB-4880-B990-B64A0BFFAA2C}"/>
              </a:ext>
            </a:extLst>
          </p:cNvPr>
          <p:cNvCxnSpPr/>
          <p:nvPr/>
        </p:nvCxnSpPr>
        <p:spPr>
          <a:xfrm>
            <a:off x="10123713" y="3461658"/>
            <a:ext cx="0" cy="5462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7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1B0B13-4473-4C98-8198-93B4339E1E85}"/>
              </a:ext>
            </a:extLst>
          </p:cNvPr>
          <p:cNvSpPr txBox="1"/>
          <p:nvPr/>
        </p:nvSpPr>
        <p:spPr>
          <a:xfrm>
            <a:off x="174440" y="584652"/>
            <a:ext cx="12121979"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Strategies for managing pressure</a:t>
            </a:r>
          </a:p>
        </p:txBody>
      </p:sp>
      <p:sp>
        <p:nvSpPr>
          <p:cNvPr id="3" name="TextBox 2">
            <a:extLst>
              <a:ext uri="{FF2B5EF4-FFF2-40B4-BE49-F238E27FC236}">
                <a16:creationId xmlns:a16="http://schemas.microsoft.com/office/drawing/2014/main" id="{EDF7F68B-5136-4787-AC42-7675B02B5C6B}"/>
              </a:ext>
            </a:extLst>
          </p:cNvPr>
          <p:cNvSpPr txBox="1"/>
          <p:nvPr/>
        </p:nvSpPr>
        <p:spPr>
          <a:xfrm>
            <a:off x="368995" y="1505084"/>
            <a:ext cx="11109645" cy="3539430"/>
          </a:xfrm>
          <a:prstGeom prst="rect">
            <a:avLst/>
          </a:prstGeom>
          <a:noFill/>
        </p:spPr>
        <p:txBody>
          <a:bodyPr wrap="square" rtlCol="0">
            <a:spAutoFit/>
          </a:bodyPr>
          <a:lstStyle/>
          <a:p>
            <a:r>
              <a:rPr lang="en-GB" sz="2800" dirty="0">
                <a:latin typeface="Lato" panose="020F0502020204030203"/>
              </a:rPr>
              <a:t>Listen to the pressure scenario.</a:t>
            </a:r>
          </a:p>
          <a:p>
            <a:r>
              <a:rPr lang="en-GB" sz="2800" dirty="0">
                <a:latin typeface="Lato" panose="020F0502020204030203"/>
              </a:rPr>
              <a:t>With your partner, discuss who or what the character is being influenced by and whether they are feeling pressure, including peer pressure.</a:t>
            </a:r>
          </a:p>
          <a:p>
            <a:endParaRPr lang="en-GB" sz="2800" dirty="0">
              <a:latin typeface="Lato" panose="020F0502020204030203"/>
            </a:endParaRPr>
          </a:p>
          <a:p>
            <a:r>
              <a:rPr lang="en-GB" sz="2800" dirty="0">
                <a:latin typeface="Lato" panose="020F0502020204030203"/>
              </a:rPr>
              <a:t>Now, think about how the character could respond:</a:t>
            </a:r>
          </a:p>
          <a:p>
            <a:pPr marL="457200" indent="-457200">
              <a:buFont typeface="Arial" panose="020B0604020202020204" pitchFamily="34" charset="0"/>
              <a:buChar char="•"/>
            </a:pPr>
            <a:r>
              <a:rPr lang="en-GB" sz="2800" dirty="0">
                <a:latin typeface="Lato" panose="020F0502020204030203"/>
              </a:rPr>
              <a:t>What would be an example of a passive response?</a:t>
            </a:r>
          </a:p>
          <a:p>
            <a:pPr marL="457200" indent="-457200">
              <a:buFont typeface="Arial" panose="020B0604020202020204" pitchFamily="34" charset="0"/>
              <a:buChar char="•"/>
            </a:pPr>
            <a:r>
              <a:rPr lang="en-GB" sz="2800" dirty="0">
                <a:latin typeface="Lato" panose="020F0502020204030203"/>
              </a:rPr>
              <a:t>What would be an example of an aggressive response?</a:t>
            </a:r>
          </a:p>
          <a:p>
            <a:pPr marL="457200" indent="-457200">
              <a:buFont typeface="Arial" panose="020B0604020202020204" pitchFamily="34" charset="0"/>
              <a:buChar char="•"/>
            </a:pPr>
            <a:r>
              <a:rPr lang="en-GB" sz="2800" dirty="0">
                <a:latin typeface="Lato" panose="020F0502020204030203"/>
              </a:rPr>
              <a:t>What would be an example of an assertive response?</a:t>
            </a:r>
          </a:p>
        </p:txBody>
      </p:sp>
      <p:pic>
        <p:nvPicPr>
          <p:cNvPr id="10" name="Picture 9" descr="https://media.istockphoto.com/vectors/marijuana-joint-spliff-smoking-drug-cigarette-vector-illustration-vector-id660428918?b=1&amp;k=6&amp;m=660428918&amp;s=170667a&amp;w=0&amp;h=7TDtiCxjEIQnh7hyYNCqQu_IzBWxsuxU-nNzyFaMovY="/>
          <p:cNvPicPr/>
          <p:nvPr/>
        </p:nvPicPr>
        <p:blipFill rotWithShape="1">
          <a:blip r:embed="rId3" cstate="print">
            <a:extLst>
              <a:ext uri="{28A0092B-C50C-407E-A947-70E740481C1C}">
                <a14:useLocalDpi xmlns:a14="http://schemas.microsoft.com/office/drawing/2010/main" val="0"/>
              </a:ext>
            </a:extLst>
          </a:blip>
          <a:srcRect t="34615" r="8975" b="26282"/>
          <a:stretch/>
        </p:blipFill>
        <p:spPr bwMode="auto">
          <a:xfrm>
            <a:off x="9817237" y="2819190"/>
            <a:ext cx="1888788" cy="848595"/>
          </a:xfrm>
          <a:prstGeom prst="rect">
            <a:avLst/>
          </a:prstGeom>
          <a:noFill/>
          <a:ln>
            <a:noFill/>
          </a:ln>
          <a:extLst>
            <a:ext uri="{53640926-AAD7-44D8-BBD7-CCE9431645EC}">
              <a14:shadowObscured xmlns:a14="http://schemas.microsoft.com/office/drawing/2010/main"/>
            </a:ext>
          </a:extLst>
        </p:spPr>
      </p:pic>
      <p:pic>
        <p:nvPicPr>
          <p:cNvPr id="11" name="Picture 10" descr="Beer, Bottles, Drinks, Mugs, Cool, Drunk, Thirsty"/>
          <p:cNvPicPr/>
          <p:nvPr/>
        </p:nvPicPr>
        <p:blipFill rotWithShape="1">
          <a:blip r:embed="rId4" cstate="print">
            <a:extLst>
              <a:ext uri="{28A0092B-C50C-407E-A947-70E740481C1C}">
                <a14:useLocalDpi xmlns:a14="http://schemas.microsoft.com/office/drawing/2010/main" val="0"/>
              </a:ext>
            </a:extLst>
          </a:blip>
          <a:srcRect l="34899" r="34634" b="-317"/>
          <a:stretch/>
        </p:blipFill>
        <p:spPr bwMode="auto">
          <a:xfrm>
            <a:off x="10758791" y="4182894"/>
            <a:ext cx="947234" cy="2090453"/>
          </a:xfrm>
          <a:prstGeom prst="rect">
            <a:avLst/>
          </a:prstGeom>
          <a:noFill/>
          <a:ln>
            <a:noFill/>
          </a:ln>
          <a:extLst>
            <a:ext uri="{53640926-AAD7-44D8-BBD7-CCE9431645EC}">
              <a14:shadowObscured xmlns:a14="http://schemas.microsoft.com/office/drawing/2010/main"/>
            </a:ext>
          </a:extLst>
        </p:spPr>
      </p:pic>
      <p:pic>
        <p:nvPicPr>
          <p:cNvPr id="12" name="Picture 11" descr="E Cigarette, Steamer, Steam, Nicot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4340" y="4156873"/>
            <a:ext cx="1087066" cy="1952017"/>
          </a:xfrm>
          <a:prstGeom prst="rect">
            <a:avLst/>
          </a:prstGeom>
          <a:noFill/>
          <a:ln>
            <a:noFill/>
          </a:ln>
        </p:spPr>
      </p:pic>
      <p:pic>
        <p:nvPicPr>
          <p:cNvPr id="15" name="Picture 14">
            <a:extLst>
              <a:ext uri="{FF2B5EF4-FFF2-40B4-BE49-F238E27FC236}">
                <a16:creationId xmlns:a16="http://schemas.microsoft.com/office/drawing/2014/main" id="{A97E1DA1-636D-4D5F-8ABA-1E0042E15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60697">
            <a:off x="485617" y="5611546"/>
            <a:ext cx="423304" cy="994688"/>
          </a:xfrm>
          <a:prstGeom prst="rect">
            <a:avLst/>
          </a:prstGeom>
        </p:spPr>
      </p:pic>
    </p:spTree>
    <p:extLst>
      <p:ext uri="{BB962C8B-B14F-4D97-AF65-F5344CB8AC3E}">
        <p14:creationId xmlns:p14="http://schemas.microsoft.com/office/powerpoint/2010/main" val="6357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CD825C-AF4F-482D-ABE6-18475A1622EF}"/>
              </a:ext>
            </a:extLst>
          </p:cNvPr>
          <p:cNvSpPr txBox="1"/>
          <p:nvPr/>
        </p:nvSpPr>
        <p:spPr>
          <a:xfrm>
            <a:off x="174440" y="584653"/>
            <a:ext cx="9883960"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Pressure and response scenarios</a:t>
            </a:r>
          </a:p>
        </p:txBody>
      </p:sp>
      <p:sp>
        <p:nvSpPr>
          <p:cNvPr id="3" name="TextBox 2">
            <a:extLst>
              <a:ext uri="{FF2B5EF4-FFF2-40B4-BE49-F238E27FC236}">
                <a16:creationId xmlns:a16="http://schemas.microsoft.com/office/drawing/2014/main" id="{31EA8BA4-F709-4963-87D0-0145F8A251AF}"/>
              </a:ext>
            </a:extLst>
          </p:cNvPr>
          <p:cNvSpPr txBox="1"/>
          <p:nvPr/>
        </p:nvSpPr>
        <p:spPr>
          <a:xfrm>
            <a:off x="174440" y="1658534"/>
            <a:ext cx="11308074" cy="3785652"/>
          </a:xfrm>
          <a:prstGeom prst="rect">
            <a:avLst/>
          </a:prstGeom>
          <a:noFill/>
        </p:spPr>
        <p:txBody>
          <a:bodyPr wrap="square" rtlCol="0">
            <a:spAutoFit/>
          </a:bodyPr>
          <a:lstStyle/>
          <a:p>
            <a:r>
              <a:rPr lang="en-GB" sz="3000" dirty="0">
                <a:latin typeface="Lato" panose="020F0502020204030203"/>
              </a:rPr>
              <a:t>Read the pressure scenario cards with your partner or group.</a:t>
            </a:r>
          </a:p>
          <a:p>
            <a:endParaRPr lang="en-GB" sz="1500" dirty="0">
              <a:latin typeface="Lato" panose="020F0502020204030203"/>
            </a:endParaRPr>
          </a:p>
          <a:p>
            <a:endParaRPr lang="en-GB" sz="1500" dirty="0">
              <a:latin typeface="Lato" panose="020F0502020204030203"/>
            </a:endParaRPr>
          </a:p>
          <a:p>
            <a:r>
              <a:rPr lang="en-GB" sz="3000" dirty="0">
                <a:latin typeface="Lato" panose="020F0502020204030203"/>
              </a:rPr>
              <a:t>Can you identify:</a:t>
            </a:r>
          </a:p>
          <a:p>
            <a:pPr marL="457200" indent="-457200">
              <a:buFont typeface="Arial" panose="020B0604020202020204" pitchFamily="34" charset="0"/>
              <a:buChar char="•"/>
            </a:pPr>
            <a:r>
              <a:rPr lang="en-GB" sz="3000" dirty="0">
                <a:latin typeface="Lato" panose="020F0502020204030203"/>
              </a:rPr>
              <a:t>What are the risks for the character?</a:t>
            </a:r>
          </a:p>
          <a:p>
            <a:pPr marL="457200" indent="-457200">
              <a:buFont typeface="Arial" panose="020B0604020202020204" pitchFamily="34" charset="0"/>
              <a:buChar char="•"/>
            </a:pPr>
            <a:r>
              <a:rPr lang="en-GB" sz="3000" dirty="0">
                <a:latin typeface="Lato" panose="020F0502020204030203"/>
              </a:rPr>
              <a:t>Who or what are they being influenced by?</a:t>
            </a:r>
          </a:p>
          <a:p>
            <a:pPr marL="457200" indent="-457200">
              <a:buFont typeface="Arial" panose="020B0604020202020204" pitchFamily="34" charset="0"/>
              <a:buChar char="•"/>
            </a:pPr>
            <a:r>
              <a:rPr lang="en-GB" sz="3000" dirty="0">
                <a:latin typeface="Lato" panose="020F0502020204030203"/>
              </a:rPr>
              <a:t>Are they feeling pressure and if yes, what/who from?</a:t>
            </a:r>
          </a:p>
          <a:p>
            <a:pPr marL="457200" indent="-457200">
              <a:buFont typeface="Arial" panose="020B0604020202020204" pitchFamily="34" charset="0"/>
              <a:buChar char="•"/>
            </a:pPr>
            <a:r>
              <a:rPr lang="en-GB" sz="3000" dirty="0">
                <a:latin typeface="Lato" panose="020F0502020204030203"/>
              </a:rPr>
              <a:t>In what ways can they manage the situation?</a:t>
            </a:r>
          </a:p>
          <a:p>
            <a:pPr marL="457200" indent="-457200">
              <a:buFont typeface="Arial" panose="020B0604020202020204" pitchFamily="34" charset="0"/>
              <a:buChar char="•"/>
            </a:pPr>
            <a:r>
              <a:rPr lang="en-GB" sz="3000" dirty="0">
                <a:latin typeface="Lato" panose="020F0502020204030203"/>
              </a:rPr>
              <a:t>What would be an example of an assertive response?</a:t>
            </a:r>
          </a:p>
        </p:txBody>
      </p:sp>
      <p:sp>
        <p:nvSpPr>
          <p:cNvPr id="7" name="Rectangle: Rounded Corners 6">
            <a:extLst>
              <a:ext uri="{FF2B5EF4-FFF2-40B4-BE49-F238E27FC236}">
                <a16:creationId xmlns:a16="http://schemas.microsoft.com/office/drawing/2014/main" id="{8A90FB68-8DC8-4E45-B329-12191DAF994D}"/>
              </a:ext>
            </a:extLst>
          </p:cNvPr>
          <p:cNvSpPr/>
          <p:nvPr/>
        </p:nvSpPr>
        <p:spPr>
          <a:xfrm>
            <a:off x="9105089" y="2560503"/>
            <a:ext cx="2377425" cy="1436395"/>
          </a:xfrm>
          <a:prstGeom prst="roundRect">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3437B2F-286D-471E-82F6-634A73772A62}"/>
              </a:ext>
            </a:extLst>
          </p:cNvPr>
          <p:cNvSpPr/>
          <p:nvPr/>
        </p:nvSpPr>
        <p:spPr>
          <a:xfrm rot="1491582">
            <a:off x="9538196" y="2783740"/>
            <a:ext cx="2323029" cy="1400657"/>
          </a:xfrm>
          <a:prstGeom prst="round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97E1DA1-636D-4D5F-8ABA-1E0042E15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1474337" y="5695704"/>
            <a:ext cx="423304" cy="994688"/>
          </a:xfrm>
          <a:prstGeom prst="rect">
            <a:avLst/>
          </a:prstGeom>
        </p:spPr>
      </p:pic>
      <p:pic>
        <p:nvPicPr>
          <p:cNvPr id="10" name="Picture 9">
            <a:extLst>
              <a:ext uri="{FF2B5EF4-FFF2-40B4-BE49-F238E27FC236}">
                <a16:creationId xmlns:a16="http://schemas.microsoft.com/office/drawing/2014/main" id="{9CDA3AF2-D233-4901-81C5-8319D4BAF4E0}"/>
              </a:ext>
            </a:extLst>
          </p:cNvPr>
          <p:cNvPicPr>
            <a:picLocks noChangeAspect="1"/>
          </p:cNvPicPr>
          <p:nvPr/>
        </p:nvPicPr>
        <p:blipFill rotWithShape="1">
          <a:blip r:embed="rId4"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92885" y="5819114"/>
            <a:ext cx="810306" cy="892287"/>
          </a:xfrm>
          <a:prstGeom prst="rect">
            <a:avLst/>
          </a:prstGeom>
        </p:spPr>
      </p:pic>
    </p:spTree>
    <p:extLst>
      <p:ext uri="{BB962C8B-B14F-4D97-AF65-F5344CB8AC3E}">
        <p14:creationId xmlns:p14="http://schemas.microsoft.com/office/powerpoint/2010/main" val="4592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3A6E3-546A-4DF1-8DC2-CC826BE4A601}"/>
              </a:ext>
            </a:extLst>
          </p:cNvPr>
          <p:cNvSpPr txBox="1"/>
          <p:nvPr/>
        </p:nvSpPr>
        <p:spPr>
          <a:xfrm>
            <a:off x="368994" y="382589"/>
            <a:ext cx="10915092" cy="769441"/>
          </a:xfrm>
          <a:prstGeom prst="rect">
            <a:avLst/>
          </a:prstGeom>
          <a:noFill/>
          <a:ln>
            <a:solidFill>
              <a:schemeClr val="bg1"/>
            </a:solidFill>
          </a:ln>
        </p:spPr>
        <p:txBody>
          <a:bodyPr wrap="square" rtlCol="0">
            <a:spAutoFit/>
          </a:bodyPr>
          <a:lstStyle/>
          <a:p>
            <a:r>
              <a:rPr lang="en-GB" sz="4400" b="1" dirty="0">
                <a:solidFill>
                  <a:srgbClr val="95519E"/>
                </a:solidFill>
                <a:latin typeface="League Spartan" panose="00000800000000000000" pitchFamily="50" charset="0"/>
              </a:rPr>
              <a:t>Signposting support</a:t>
            </a:r>
          </a:p>
        </p:txBody>
      </p:sp>
      <p:sp>
        <p:nvSpPr>
          <p:cNvPr id="3" name="TextBox 2">
            <a:extLst>
              <a:ext uri="{FF2B5EF4-FFF2-40B4-BE49-F238E27FC236}">
                <a16:creationId xmlns:a16="http://schemas.microsoft.com/office/drawing/2014/main" id="{5EAE5D19-897C-43C7-AD5A-B2F9C1B85DB8}"/>
              </a:ext>
            </a:extLst>
          </p:cNvPr>
          <p:cNvSpPr txBox="1"/>
          <p:nvPr/>
        </p:nvSpPr>
        <p:spPr>
          <a:xfrm>
            <a:off x="544091" y="1319871"/>
            <a:ext cx="9860209" cy="2631490"/>
          </a:xfrm>
          <a:prstGeom prst="rect">
            <a:avLst/>
          </a:prstGeom>
          <a:noFill/>
        </p:spPr>
        <p:txBody>
          <a:bodyPr wrap="square" rtlCol="0">
            <a:spAutoFit/>
          </a:bodyPr>
          <a:lstStyle/>
          <a:p>
            <a:pPr>
              <a:spcAft>
                <a:spcPts val="1200"/>
              </a:spcAft>
            </a:pPr>
            <a:r>
              <a:rPr lang="en-GB" sz="2800" dirty="0">
                <a:latin typeface="Lato" panose="020F0502020204030203"/>
              </a:rPr>
              <a:t>Think about the characters from the pressure scenarios:</a:t>
            </a:r>
          </a:p>
          <a:p>
            <a:pPr marL="457200" indent="-457200">
              <a:spcAft>
                <a:spcPts val="600"/>
              </a:spcAft>
              <a:buFont typeface="Arial" panose="020B0604020202020204" pitchFamily="34" charset="0"/>
              <a:buChar char="•"/>
            </a:pPr>
            <a:r>
              <a:rPr lang="en-GB" sz="2800" dirty="0">
                <a:latin typeface="Lato" panose="020F0502020204030203"/>
              </a:rPr>
              <a:t>Do you think any of the characters should get help?</a:t>
            </a:r>
          </a:p>
          <a:p>
            <a:pPr marL="457200" indent="-457200">
              <a:spcAft>
                <a:spcPts val="600"/>
              </a:spcAft>
              <a:buFont typeface="Arial" panose="020B0604020202020204" pitchFamily="34" charset="0"/>
              <a:buChar char="•"/>
            </a:pPr>
            <a:r>
              <a:rPr lang="en-GB" sz="2800" dirty="0">
                <a:latin typeface="Lato" panose="020F0502020204030203"/>
              </a:rPr>
              <a:t>If so, when should they seek help?</a:t>
            </a:r>
          </a:p>
          <a:p>
            <a:pPr marL="457200" indent="-457200">
              <a:spcAft>
                <a:spcPts val="600"/>
              </a:spcAft>
              <a:buFont typeface="Arial" panose="020B0604020202020204" pitchFamily="34" charset="0"/>
              <a:buChar char="•"/>
            </a:pPr>
            <a:r>
              <a:rPr lang="en-GB" sz="2800" dirty="0">
                <a:latin typeface="Lato" panose="020F0502020204030203"/>
              </a:rPr>
              <a:t>Who should they talk to and what should they say?</a:t>
            </a:r>
          </a:p>
          <a:p>
            <a:pPr marL="457200" indent="-457200">
              <a:spcAft>
                <a:spcPts val="600"/>
              </a:spcAft>
              <a:buFont typeface="Arial" panose="020B0604020202020204" pitchFamily="34" charset="0"/>
              <a:buChar char="•"/>
            </a:pPr>
            <a:r>
              <a:rPr lang="en-GB" sz="2800" dirty="0">
                <a:latin typeface="Lato" panose="020F0502020204030203"/>
              </a:rPr>
              <a:t>Why is this important in this situation?</a:t>
            </a:r>
          </a:p>
        </p:txBody>
      </p:sp>
      <p:pic>
        <p:nvPicPr>
          <p:cNvPr id="4" name="Picture 3">
            <a:extLst>
              <a:ext uri="{FF2B5EF4-FFF2-40B4-BE49-F238E27FC236}">
                <a16:creationId xmlns:a16="http://schemas.microsoft.com/office/drawing/2014/main" id="{D2917A8E-A5D1-40B2-9708-F945AF5F9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707" y="4427616"/>
            <a:ext cx="2898105" cy="2001503"/>
          </a:xfrm>
          <a:prstGeom prst="rect">
            <a:avLst/>
          </a:prstGeom>
        </p:spPr>
      </p:pic>
      <p:sp>
        <p:nvSpPr>
          <p:cNvPr id="7" name="TextBox 6">
            <a:extLst>
              <a:ext uri="{FF2B5EF4-FFF2-40B4-BE49-F238E27FC236}">
                <a16:creationId xmlns:a16="http://schemas.microsoft.com/office/drawing/2014/main" id="{36D9BC03-E3CD-4866-8639-4249FB9A456E}"/>
              </a:ext>
            </a:extLst>
          </p:cNvPr>
          <p:cNvSpPr txBox="1"/>
          <p:nvPr/>
        </p:nvSpPr>
        <p:spPr>
          <a:xfrm>
            <a:off x="544091" y="4182350"/>
            <a:ext cx="8138287" cy="2246769"/>
          </a:xfrm>
          <a:prstGeom prst="rect">
            <a:avLst/>
          </a:prstGeom>
          <a:noFill/>
          <a:ln>
            <a:solidFill>
              <a:srgbClr val="95519E"/>
            </a:solidFill>
          </a:ln>
        </p:spPr>
        <p:txBody>
          <a:bodyPr wrap="square" rtlCol="0">
            <a:spAutoFit/>
          </a:bodyPr>
          <a:lstStyle/>
          <a:p>
            <a:r>
              <a:rPr lang="en-GB" sz="2800" dirty="0">
                <a:latin typeface="Lato" panose="020F0502020204030203"/>
              </a:rPr>
              <a:t>If you have any worries or concerns:</a:t>
            </a:r>
          </a:p>
          <a:p>
            <a:pPr marL="457200" indent="-457200">
              <a:buFont typeface="Arial" panose="020B0604020202020204" pitchFamily="34" charset="0"/>
              <a:buChar char="•"/>
            </a:pPr>
            <a:r>
              <a:rPr lang="en-GB" sz="2800" dirty="0">
                <a:latin typeface="Lato" panose="020F0502020204030203"/>
              </a:rPr>
              <a:t>Talk to a trusted adult</a:t>
            </a:r>
          </a:p>
          <a:p>
            <a:pPr marL="457200" indent="-457200">
              <a:buFont typeface="Arial" panose="020B0604020202020204" pitchFamily="34" charset="0"/>
              <a:buChar char="•"/>
            </a:pPr>
            <a:r>
              <a:rPr lang="en-GB" sz="2800" dirty="0">
                <a:latin typeface="Lato" panose="020F0502020204030203"/>
              </a:rPr>
              <a:t>Contact </a:t>
            </a:r>
            <a:r>
              <a:rPr lang="en-GB" sz="2800" dirty="0">
                <a:latin typeface="Lato" panose="020F0502020204030203"/>
                <a:hlinkClick r:id="rId4"/>
              </a:rPr>
              <a:t>ChildLine</a:t>
            </a:r>
            <a:r>
              <a:rPr lang="en-GB" sz="2800" dirty="0">
                <a:latin typeface="Lato" panose="020F0502020204030203"/>
              </a:rPr>
              <a:t> 0800 1111</a:t>
            </a:r>
          </a:p>
          <a:p>
            <a:pPr marL="457200" indent="-457200">
              <a:buFont typeface="Arial" panose="020B0604020202020204" pitchFamily="34" charset="0"/>
              <a:buChar char="•"/>
            </a:pPr>
            <a:r>
              <a:rPr lang="en-GB" sz="2800" dirty="0">
                <a:latin typeface="Lato" panose="020F0502020204030203"/>
              </a:rPr>
              <a:t>Contact the police using 101 or ring 999 if someone is in immediate danger</a:t>
            </a:r>
          </a:p>
        </p:txBody>
      </p:sp>
    </p:spTree>
    <p:extLst>
      <p:ext uri="{BB962C8B-B14F-4D97-AF65-F5344CB8AC3E}">
        <p14:creationId xmlns:p14="http://schemas.microsoft.com/office/powerpoint/2010/main" val="29382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319048"/>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441599"/>
            <a:ext cx="11246384" cy="4825232"/>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EC7CA217-AEDF-4A46-9BDC-C6F7F50DF338}"/>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8" name="Picture 7">
            <a:extLst>
              <a:ext uri="{FF2B5EF4-FFF2-40B4-BE49-F238E27FC236}">
                <a16:creationId xmlns:a16="http://schemas.microsoft.com/office/drawing/2014/main" id="{FD7D3F52-A348-44F0-B4E7-3C3F9C5981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338879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E1B9A0-8EDE-4333-A1DE-0B63FA9A1D4F}"/>
              </a:ext>
            </a:extLst>
          </p:cNvPr>
          <p:cNvSpPr txBox="1"/>
          <p:nvPr/>
        </p:nvSpPr>
        <p:spPr>
          <a:xfrm>
            <a:off x="491818" y="457766"/>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sp>
        <p:nvSpPr>
          <p:cNvPr id="3" name="TextBox 2">
            <a:extLst>
              <a:ext uri="{FF2B5EF4-FFF2-40B4-BE49-F238E27FC236}">
                <a16:creationId xmlns:a16="http://schemas.microsoft.com/office/drawing/2014/main" id="{E0078FA6-9E5E-4E64-8F7E-B2F784452965}"/>
              </a:ext>
            </a:extLst>
          </p:cNvPr>
          <p:cNvSpPr txBox="1"/>
          <p:nvPr/>
        </p:nvSpPr>
        <p:spPr>
          <a:xfrm>
            <a:off x="491818" y="1289789"/>
            <a:ext cx="5751347" cy="523220"/>
          </a:xfrm>
          <a:prstGeom prst="rect">
            <a:avLst/>
          </a:prstGeom>
          <a:noFill/>
        </p:spPr>
        <p:txBody>
          <a:bodyPr wrap="square" rtlCol="0">
            <a:spAutoFit/>
          </a:bodyPr>
          <a:lstStyle/>
          <a:p>
            <a:r>
              <a:rPr lang="en-GB" sz="2800" dirty="0">
                <a:latin typeface="Lato" panose="020F0502020204030203"/>
              </a:rPr>
              <a:t>Think about your learning on:</a:t>
            </a:r>
          </a:p>
        </p:txBody>
      </p:sp>
      <p:sp>
        <p:nvSpPr>
          <p:cNvPr id="4" name="Thought Bubble: Cloud 3">
            <a:extLst>
              <a:ext uri="{FF2B5EF4-FFF2-40B4-BE49-F238E27FC236}">
                <a16:creationId xmlns:a16="http://schemas.microsoft.com/office/drawing/2014/main" id="{B0CD44AA-BFDB-4828-8206-1B81A17A8AEB}"/>
              </a:ext>
            </a:extLst>
          </p:cNvPr>
          <p:cNvSpPr/>
          <p:nvPr/>
        </p:nvSpPr>
        <p:spPr>
          <a:xfrm>
            <a:off x="948267" y="1715912"/>
            <a:ext cx="7807807" cy="3171120"/>
          </a:xfrm>
          <a:prstGeom prst="cloudCallout">
            <a:avLst>
              <a:gd name="adj1" fmla="val -55822"/>
              <a:gd name="adj2" fmla="val 54312"/>
            </a:avLst>
          </a:prstGeom>
          <a:noFill/>
          <a:ln w="317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endParaRPr lang="en-GB" sz="2800" dirty="0">
              <a:solidFill>
                <a:schemeClr val="tx1"/>
              </a:solidFill>
              <a:latin typeface="Lato" panose="020B0604020202020204" charset="0"/>
              <a:ea typeface="Lato" panose="020B0604020202020204" charset="0"/>
              <a:cs typeface="Lato" panose="020B0604020202020204" charset="0"/>
            </a:endParaRPr>
          </a:p>
          <a:p>
            <a:pPr marL="285750" lvl="0" indent="-285750">
              <a:buFont typeface="Arial" panose="020B0604020202020204" pitchFamily="34" charset="0"/>
              <a:buChar char="•"/>
            </a:pPr>
            <a:r>
              <a:rPr lang="en-GB" sz="2800" dirty="0">
                <a:solidFill>
                  <a:schemeClr val="tx1"/>
                </a:solidFill>
                <a:latin typeface="Lato" panose="020B0604020202020204" charset="0"/>
                <a:ea typeface="Lato" panose="020B0604020202020204" charset="0"/>
                <a:cs typeface="Lato" panose="020B0604020202020204" charset="0"/>
              </a:rPr>
              <a:t>drugs, alcohol and tobacco</a:t>
            </a:r>
          </a:p>
          <a:p>
            <a:pPr marL="285750" lvl="0" indent="-285750">
              <a:buFont typeface="Arial" panose="020B0604020202020204" pitchFamily="34" charset="0"/>
              <a:buChar char="•"/>
            </a:pPr>
            <a:r>
              <a:rPr lang="en-GB" sz="2800" dirty="0">
                <a:solidFill>
                  <a:schemeClr val="tx1"/>
                </a:solidFill>
                <a:latin typeface="Lato" panose="020B0604020202020204" charset="0"/>
                <a:ea typeface="Lato" panose="020B0604020202020204" charset="0"/>
                <a:cs typeface="Lato" panose="020B0604020202020204" charset="0"/>
              </a:rPr>
              <a:t>feeling pressure and peer pressure</a:t>
            </a:r>
          </a:p>
          <a:p>
            <a:pPr marL="285750" lvl="0" indent="-285750">
              <a:buFont typeface="Arial" panose="020B0604020202020204" pitchFamily="34" charset="0"/>
              <a:buChar char="•"/>
            </a:pPr>
            <a:r>
              <a:rPr lang="en-GB" sz="2800" dirty="0">
                <a:solidFill>
                  <a:schemeClr val="tx1"/>
                </a:solidFill>
                <a:latin typeface="Lato" panose="020B0604020202020204" charset="0"/>
                <a:ea typeface="Lato" panose="020B0604020202020204" charset="0"/>
                <a:cs typeface="Lato" panose="020B0604020202020204" charset="0"/>
              </a:rPr>
              <a:t>ways to respond to pressure</a:t>
            </a:r>
          </a:p>
          <a:p>
            <a:pPr algn="ctr"/>
            <a:endParaRPr lang="en-GB" sz="2800" b="1" dirty="0">
              <a:solidFill>
                <a:schemeClr val="tx1"/>
              </a:solidFill>
              <a:latin typeface="Lato" panose="020F0502020204030203"/>
            </a:endParaRPr>
          </a:p>
        </p:txBody>
      </p:sp>
      <p:sp>
        <p:nvSpPr>
          <p:cNvPr id="5" name="TextBox 4">
            <a:extLst>
              <a:ext uri="{FF2B5EF4-FFF2-40B4-BE49-F238E27FC236}">
                <a16:creationId xmlns:a16="http://schemas.microsoft.com/office/drawing/2014/main" id="{6CD56A73-C077-4731-AB72-C3DF3FEBD614}"/>
              </a:ext>
            </a:extLst>
          </p:cNvPr>
          <p:cNvSpPr txBox="1"/>
          <p:nvPr/>
        </p:nvSpPr>
        <p:spPr>
          <a:xfrm>
            <a:off x="282161" y="5638204"/>
            <a:ext cx="9737329" cy="954107"/>
          </a:xfrm>
          <a:prstGeom prst="rect">
            <a:avLst/>
          </a:prstGeom>
          <a:noFill/>
        </p:spPr>
        <p:txBody>
          <a:bodyPr wrap="square" rtlCol="0">
            <a:spAutoFit/>
          </a:bodyPr>
          <a:lstStyle/>
          <a:p>
            <a:r>
              <a:rPr lang="en-GB" sz="2800" dirty="0">
                <a:latin typeface="Lato" panose="020F0502020204030203"/>
              </a:rPr>
              <a:t>Write a sentence about what you think is the most important thing that you will take away from the lesson on a sticky note.</a:t>
            </a:r>
          </a:p>
        </p:txBody>
      </p:sp>
      <p:pic>
        <p:nvPicPr>
          <p:cNvPr id="8" name="Picture 7">
            <a:extLst>
              <a:ext uri="{FF2B5EF4-FFF2-40B4-BE49-F238E27FC236}">
                <a16:creationId xmlns:a16="http://schemas.microsoft.com/office/drawing/2014/main" id="{3FB2748F-52B5-4DC9-B21F-84A343BF2C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494560">
            <a:off x="9113543" y="3055351"/>
            <a:ext cx="2665601" cy="2432361"/>
          </a:xfrm>
          <a:prstGeom prst="rect">
            <a:avLst/>
          </a:prstGeom>
        </p:spPr>
      </p:pic>
    </p:spTree>
    <p:extLst>
      <p:ext uri="{BB962C8B-B14F-4D97-AF65-F5344CB8AC3E}">
        <p14:creationId xmlns:p14="http://schemas.microsoft.com/office/powerpoint/2010/main" val="104107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50CBE-D11C-4C52-B5D4-6C803202F01E}"/>
              </a:ext>
            </a:extLst>
          </p:cNvPr>
          <p:cNvSpPr txBox="1"/>
          <p:nvPr/>
        </p:nvSpPr>
        <p:spPr>
          <a:xfrm>
            <a:off x="328595" y="54004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3" name="TextBox 2">
            <a:extLst>
              <a:ext uri="{FF2B5EF4-FFF2-40B4-BE49-F238E27FC236}">
                <a16:creationId xmlns:a16="http://schemas.microsoft.com/office/drawing/2014/main" id="{33E5A1A4-4B1A-4A2E-8D8D-2BD67D9DBEB6}"/>
              </a:ext>
            </a:extLst>
          </p:cNvPr>
          <p:cNvSpPr txBox="1"/>
          <p:nvPr/>
        </p:nvSpPr>
        <p:spPr>
          <a:xfrm>
            <a:off x="491818" y="1423215"/>
            <a:ext cx="8554905" cy="2554545"/>
          </a:xfrm>
          <a:prstGeom prst="rect">
            <a:avLst/>
          </a:prstGeom>
          <a:noFill/>
        </p:spPr>
        <p:txBody>
          <a:bodyPr wrap="square" rtlCol="0">
            <a:spAutoFit/>
          </a:bodyPr>
          <a:lstStyle/>
          <a:p>
            <a:r>
              <a:rPr lang="en-GB" sz="3200" dirty="0">
                <a:latin typeface="Lato" panose="020F0502020204030203"/>
              </a:rPr>
              <a:t>Draw a cartoon of one of the pressure scenarios:</a:t>
            </a:r>
          </a:p>
          <a:p>
            <a:endParaRPr lang="en-GB" sz="3200" dirty="0">
              <a:latin typeface="Lato" panose="020F0502020204030203"/>
            </a:endParaRPr>
          </a:p>
          <a:p>
            <a:pPr marL="457200" indent="-457200">
              <a:buFont typeface="Arial" panose="020B0604020202020204" pitchFamily="34" charset="0"/>
              <a:buChar char="•"/>
            </a:pPr>
            <a:r>
              <a:rPr lang="en-GB" sz="3200" dirty="0">
                <a:latin typeface="Lato" panose="020F0502020204030203"/>
              </a:rPr>
              <a:t>Add in speech and thought bubbles</a:t>
            </a:r>
          </a:p>
          <a:p>
            <a:pPr marL="457200" indent="-457200">
              <a:buFont typeface="Arial" panose="020B0604020202020204" pitchFamily="34" charset="0"/>
              <a:buChar char="•"/>
            </a:pPr>
            <a:r>
              <a:rPr lang="en-GB" sz="3200" dirty="0">
                <a:latin typeface="Lato" panose="020F0502020204030203"/>
              </a:rPr>
              <a:t>Show an assertive response </a:t>
            </a:r>
          </a:p>
          <a:p>
            <a:pPr marL="457200" indent="-457200">
              <a:buFont typeface="Arial" panose="020B0604020202020204" pitchFamily="34" charset="0"/>
              <a:buChar char="•"/>
            </a:pPr>
            <a:endParaRPr lang="en-GB" sz="3200" dirty="0">
              <a:latin typeface="Lato" panose="020F0502020204030203"/>
            </a:endParaRPr>
          </a:p>
        </p:txBody>
      </p:sp>
      <p:pic>
        <p:nvPicPr>
          <p:cNvPr id="9" name="Picture 8">
            <a:extLst>
              <a:ext uri="{FF2B5EF4-FFF2-40B4-BE49-F238E27FC236}">
                <a16:creationId xmlns:a16="http://schemas.microsoft.com/office/drawing/2014/main" id="{75D11B2A-5898-4E66-979E-AFA373E02E46}"/>
              </a:ext>
            </a:extLst>
          </p:cNvPr>
          <p:cNvPicPr>
            <a:picLocks noChangeAspect="1"/>
          </p:cNvPicPr>
          <p:nvPr/>
        </p:nvPicPr>
        <p:blipFill rotWithShape="1">
          <a:blip r:embed="rId3"/>
          <a:srcRect l="3979" t="5236" r="64256" b="65689"/>
          <a:stretch/>
        </p:blipFill>
        <p:spPr>
          <a:xfrm>
            <a:off x="5540701" y="4568684"/>
            <a:ext cx="2378292" cy="1896273"/>
          </a:xfrm>
          <a:prstGeom prst="rect">
            <a:avLst/>
          </a:prstGeom>
        </p:spPr>
      </p:pic>
      <p:pic>
        <p:nvPicPr>
          <p:cNvPr id="14" name="Picture 13">
            <a:extLst>
              <a:ext uri="{FF2B5EF4-FFF2-40B4-BE49-F238E27FC236}">
                <a16:creationId xmlns:a16="http://schemas.microsoft.com/office/drawing/2014/main" id="{63778FBF-BE81-4D57-9D9D-652D06CC59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49427" y="2832723"/>
            <a:ext cx="3268448" cy="3028421"/>
          </a:xfrm>
          <a:prstGeom prst="rect">
            <a:avLst/>
          </a:prstGeom>
        </p:spPr>
      </p:pic>
      <p:pic>
        <p:nvPicPr>
          <p:cNvPr id="6" name="Picture 5">
            <a:extLst>
              <a:ext uri="{FF2B5EF4-FFF2-40B4-BE49-F238E27FC236}">
                <a16:creationId xmlns:a16="http://schemas.microsoft.com/office/drawing/2014/main" id="{C0CD1CD8-5D53-4E4B-8FB9-017828AFEB1E}"/>
              </a:ext>
            </a:extLst>
          </p:cNvPr>
          <p:cNvPicPr>
            <a:picLocks noChangeAspect="1"/>
          </p:cNvPicPr>
          <p:nvPr/>
        </p:nvPicPr>
        <p:blipFill rotWithShape="1">
          <a:blip r:embed="rId3"/>
          <a:srcRect l="6248" t="34154" r="64454" b="36544"/>
          <a:stretch/>
        </p:blipFill>
        <p:spPr>
          <a:xfrm>
            <a:off x="2975713" y="4339500"/>
            <a:ext cx="2270945" cy="1978457"/>
          </a:xfrm>
          <a:prstGeom prst="rect">
            <a:avLst/>
          </a:prstGeom>
        </p:spPr>
      </p:pic>
      <p:pic>
        <p:nvPicPr>
          <p:cNvPr id="7" name="Picture 6">
            <a:extLst>
              <a:ext uri="{FF2B5EF4-FFF2-40B4-BE49-F238E27FC236}">
                <a16:creationId xmlns:a16="http://schemas.microsoft.com/office/drawing/2014/main" id="{531F443F-2869-4951-94A1-52F0691BBCD2}"/>
              </a:ext>
            </a:extLst>
          </p:cNvPr>
          <p:cNvPicPr>
            <a:picLocks noChangeAspect="1"/>
          </p:cNvPicPr>
          <p:nvPr/>
        </p:nvPicPr>
        <p:blipFill rotWithShape="1">
          <a:blip r:embed="rId3"/>
          <a:srcRect l="66654" t="64537" r="4266" b="4898"/>
          <a:stretch/>
        </p:blipFill>
        <p:spPr>
          <a:xfrm>
            <a:off x="490983" y="4659446"/>
            <a:ext cx="2190687" cy="2005759"/>
          </a:xfrm>
          <a:prstGeom prst="rect">
            <a:avLst/>
          </a:prstGeom>
        </p:spPr>
      </p:pic>
    </p:spTree>
    <p:extLst>
      <p:ext uri="{BB962C8B-B14F-4D97-AF65-F5344CB8AC3E}">
        <p14:creationId xmlns:p14="http://schemas.microsoft.com/office/powerpoint/2010/main" val="124336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AFA0FFED-3665-4F74-AA68-CB4F2D4E0CB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pic>
        <p:nvPicPr>
          <p:cNvPr id="18" name="Picture 17">
            <a:extLst>
              <a:ext uri="{FF2B5EF4-FFF2-40B4-BE49-F238E27FC236}">
                <a16:creationId xmlns:a16="http://schemas.microsoft.com/office/drawing/2014/main" id="{76448C58-DF03-4B8F-A964-683BA6EEAE5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2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B77B7665-0FD2-46A4-A829-ED008CDEC57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
        <p:nvSpPr>
          <p:cNvPr id="9" name="TextBox 8">
            <a:extLst>
              <a:ext uri="{FF2B5EF4-FFF2-40B4-BE49-F238E27FC236}">
                <a16:creationId xmlns:a16="http://schemas.microsoft.com/office/drawing/2014/main" id="{BD2919AC-AD88-44F8-811B-2C89A5A7E2EF}"/>
              </a:ext>
            </a:extLst>
          </p:cNvPr>
          <p:cNvSpPr txBox="1"/>
          <p:nvPr/>
        </p:nvSpPr>
        <p:spPr>
          <a:xfrm>
            <a:off x="758773" y="1379496"/>
            <a:ext cx="10617657" cy="3416320"/>
          </a:xfrm>
          <a:prstGeom prst="rect">
            <a:avLst/>
          </a:prstGeom>
          <a:noFill/>
        </p:spPr>
        <p:txBody>
          <a:bodyPr wrap="square" rtlCol="0">
            <a:spAutoFit/>
          </a:bodyPr>
          <a:lstStyle/>
          <a:p>
            <a:r>
              <a:rPr lang="en-GB" sz="2400" dirty="0">
                <a:solidFill>
                  <a:schemeClr val="bg1"/>
                </a:solidFill>
                <a:latin typeface="Lato" panose="020F0502020204030203"/>
              </a:rPr>
              <a:t>This is the third of four lessons for upper key stage 2 pupils providing age-appropriate drug and alcohol education. This lesson focuses on the reasons why someone may or may not choose to use a drug, through analysing different influences. Pupils also explore ways to manage these influences and ways to respond, including how to do so assertively in a range of situations.</a:t>
            </a:r>
          </a:p>
          <a:p>
            <a:r>
              <a:rPr lang="en-GB" sz="2400" dirty="0">
                <a:solidFill>
                  <a:schemeClr val="bg1"/>
                </a:solidFill>
                <a:latin typeface="Lato" panose="020F0502020204030203"/>
              </a:rPr>
              <a:t> </a:t>
            </a:r>
          </a:p>
          <a:p>
            <a:pPr algn="just"/>
            <a:r>
              <a:rPr lang="en-GB" sz="2400" dirty="0">
                <a:solidFill>
                  <a:schemeClr val="bg1"/>
                </a:solidFill>
                <a:latin typeface="Lato" panose="020F0502020204030203"/>
              </a:rPr>
              <a:t>Neither this, nor any of the other lessons, is designed to be taught in isolation, but should always form part of a planned, developmental PSHE education programme.</a:t>
            </a:r>
          </a:p>
        </p:txBody>
      </p:sp>
      <p:pic>
        <p:nvPicPr>
          <p:cNvPr id="13" name="Picture 12">
            <a:extLst>
              <a:ext uri="{FF2B5EF4-FFF2-40B4-BE49-F238E27FC236}">
                <a16:creationId xmlns:a16="http://schemas.microsoft.com/office/drawing/2014/main" id="{3D2740B8-FEF5-483C-A27B-CB6F217B92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79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368048"/>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5-6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73225" y="2540959"/>
            <a:ext cx="5391807"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681760"/>
            <a:ext cx="8663645"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along with advice regarding how to talk to young people about addiction, dependency and problematic substance use.</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a:extLst>
              <a:ext uri="{FF2B5EF4-FFF2-40B4-BE49-F238E27FC236}">
                <a16:creationId xmlns:a16="http://schemas.microsoft.com/office/drawing/2014/main" id="{B7BA452F-C5F8-4F84-B7B9-1E9EF1B2CD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pic>
        <p:nvPicPr>
          <p:cNvPr id="21" name="Picture 20">
            <a:hlinkClick r:id="rId4"/>
            <a:extLst>
              <a:ext uri="{FF2B5EF4-FFF2-40B4-BE49-F238E27FC236}">
                <a16:creationId xmlns:a16="http://schemas.microsoft.com/office/drawing/2014/main" id="{55ADB612-3D4F-4D3B-B3BF-2F8C987E46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22753" y="1462282"/>
            <a:ext cx="3514337" cy="2484480"/>
          </a:xfrm>
          <a:prstGeom prst="rect">
            <a:avLst/>
          </a:prstGeom>
        </p:spPr>
      </p:pic>
      <p:pic>
        <p:nvPicPr>
          <p:cNvPr id="23" name="Picture 22">
            <a:hlinkClick r:id="rId4"/>
            <a:extLst>
              <a:ext uri="{FF2B5EF4-FFF2-40B4-BE49-F238E27FC236}">
                <a16:creationId xmlns:a16="http://schemas.microsoft.com/office/drawing/2014/main" id="{A8894D74-9848-4224-AE1C-FDF12A6FFE3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593823" y="2527132"/>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67ADC425-5B0F-445A-A0A9-6B3D958722F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811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4" y="2741637"/>
            <a:ext cx="9010925" cy="3893374"/>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Pupils will be able to:</a:t>
            </a:r>
          </a:p>
          <a:p>
            <a:pPr lvl="3"/>
            <a:endParaRPr lang="en-GB" b="1" dirty="0">
              <a:latin typeface="Lato" panose="020B0604020202020204" charset="0"/>
              <a:ea typeface="Lato" panose="020B0604020202020204" charset="0"/>
              <a:cs typeface="Lato" panose="020B0604020202020204" charset="0"/>
            </a:endParaRPr>
          </a:p>
          <a:p>
            <a:pPr marL="914400" lvl="1" indent="-457200" algn="just">
              <a:spcAft>
                <a:spcPts val="600"/>
              </a:spcAft>
              <a:buSzPct val="202000"/>
              <a:buBlip>
                <a:blip r:embed="rId3"/>
              </a:buBlip>
            </a:pPr>
            <a:r>
              <a:rPr lang="en-GB" dirty="0">
                <a:latin typeface="Lato" panose="020F0502020204030203"/>
                <a:ea typeface="Lato" panose="020B0604020202020204" charset="0"/>
                <a:cs typeface="Lato" panose="020B0604020202020204" charset="0"/>
              </a:rPr>
              <a:t>explain why people may choose to use or not use a drug, and the different factors that might influence them  </a:t>
            </a:r>
          </a:p>
          <a:p>
            <a:pPr marL="914400" lvl="1" indent="-457200" algn="just">
              <a:spcAft>
                <a:spcPts val="600"/>
              </a:spcAft>
              <a:buSzPct val="202000"/>
              <a:buBlip>
                <a:blip r:embed="rId3"/>
              </a:buBlip>
            </a:pPr>
            <a:r>
              <a:rPr lang="en-GB" dirty="0">
                <a:latin typeface="Lato" panose="020F0502020204030203"/>
              </a:rPr>
              <a:t>analyse what is most likely to influence a person to use or not use a drug  </a:t>
            </a:r>
          </a:p>
          <a:p>
            <a:pPr marL="914400" lvl="1" indent="-457200" algn="just">
              <a:spcAft>
                <a:spcPts val="600"/>
              </a:spcAft>
              <a:buSzPct val="202000"/>
              <a:buBlip>
                <a:blip r:embed="rId3"/>
              </a:buBlip>
            </a:pPr>
            <a:r>
              <a:rPr lang="en-GB" dirty="0">
                <a:latin typeface="Lato" panose="020F0502020204030203"/>
              </a:rPr>
              <a:t>describe strategies for managing peer influence in situations that might involve drugs   </a:t>
            </a:r>
          </a:p>
          <a:p>
            <a:pPr marL="914400" lvl="1" indent="-457200" algn="just">
              <a:spcAft>
                <a:spcPts val="600"/>
              </a:spcAft>
              <a:buSzPct val="202000"/>
              <a:buBlip>
                <a:blip r:embed="rId3"/>
              </a:buBlip>
            </a:pPr>
            <a:r>
              <a:rPr lang="en-GB" dirty="0">
                <a:latin typeface="Lato" panose="020F0502020204030203"/>
              </a:rPr>
              <a:t>explain how to ask for help from a trusted adult if they have any worries or concerns about drugs and why this is important </a:t>
            </a:r>
          </a:p>
        </p:txBody>
      </p:sp>
      <p:sp>
        <p:nvSpPr>
          <p:cNvPr id="16" name="TextBox 15"/>
          <p:cNvSpPr txBox="1"/>
          <p:nvPr/>
        </p:nvSpPr>
        <p:spPr>
          <a:xfrm>
            <a:off x="513084" y="538199"/>
            <a:ext cx="9010925" cy="207326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b="1" dirty="0">
                <a:latin typeface="League Spartan" panose="020B0604020202020204" charset="0"/>
              </a:rPr>
              <a:t>To learn about </a:t>
            </a:r>
            <a:r>
              <a:rPr lang="en-GB" b="1" dirty="0">
                <a:latin typeface="League Spartan" panose="00000800000000000000"/>
              </a:rPr>
              <a:t>the reasons why people use drugs; managing situations and peer influence</a:t>
            </a:r>
          </a:p>
          <a:p>
            <a:pPr>
              <a:lnSpc>
                <a:spcPct val="150000"/>
              </a:lnSpc>
              <a:buSzPct val="202000"/>
            </a:pPr>
            <a:endParaRPr lang="en-GB" sz="500" dirty="0">
              <a:latin typeface="League Spartan" panose="020B060402020202020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712412" y="2812083"/>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pic>
        <p:nvPicPr>
          <p:cNvPr id="11" name="Picture 10">
            <a:extLst>
              <a:ext uri="{FF2B5EF4-FFF2-40B4-BE49-F238E27FC236}">
                <a16:creationId xmlns:a16="http://schemas.microsoft.com/office/drawing/2014/main" id="{50427A49-1C85-4E10-8020-5A010DA6B4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12446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442174"/>
            <a:ext cx="5494464" cy="3093154"/>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559881"/>
            <a:ext cx="887768" cy="887768"/>
          </a:xfrm>
          <a:prstGeom prst="rect">
            <a:avLst/>
          </a:prstGeom>
        </p:spPr>
      </p:pic>
      <p:sp>
        <p:nvSpPr>
          <p:cNvPr id="21" name="TextBox 20"/>
          <p:cNvSpPr txBox="1"/>
          <p:nvPr/>
        </p:nvSpPr>
        <p:spPr>
          <a:xfrm>
            <a:off x="6087339" y="1408921"/>
            <a:ext cx="5690757" cy="3354765"/>
          </a:xfrm>
          <a:prstGeom prst="rect">
            <a:avLst/>
          </a:prstGeom>
          <a:solidFill>
            <a:schemeClr val="bg1"/>
          </a:solidFill>
        </p:spPr>
        <p:txBody>
          <a:bodyPr wrap="square" rtlCol="0">
            <a:spAutoFit/>
          </a:bodyPr>
          <a:lstStyle/>
          <a:p>
            <a:pPr lvl="3"/>
            <a:endParaRPr lang="en-GB" sz="2600" b="1" dirty="0">
              <a:latin typeface="League Spartan" panose="00000800000000000000" pitchFamily="50" charset="0"/>
            </a:endParaRPr>
          </a:p>
          <a:p>
            <a:pPr lvl="3"/>
            <a:r>
              <a:rPr lang="en-GB" sz="2600" b="1" dirty="0">
                <a:latin typeface="League Spartan" panose="00000800000000000000" pitchFamily="50" charset="0"/>
              </a:rPr>
              <a:t>Resources required</a:t>
            </a:r>
            <a:endParaRPr lang="en-GB" sz="1600" dirty="0">
              <a:latin typeface="Lato" panose="020B0604020202020204" charset="0"/>
              <a:ea typeface="Lato" panose="020B0604020202020204" charset="0"/>
              <a:cs typeface="Lato" panose="020B0604020202020204" charset="0"/>
            </a:endParaRP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Box or envelope for anonymous questions</a:t>
            </a: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Post-it/sticky notes</a:t>
            </a: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Resource 1: </a:t>
            </a:r>
            <a:r>
              <a:rPr lang="en-GB" sz="1600" i="1" dirty="0">
                <a:latin typeface="Lato" panose="020B0604020202020204" charset="0"/>
                <a:ea typeface="Lato" panose="020B0604020202020204" charset="0"/>
                <a:cs typeface="Lato" panose="020B0604020202020204" charset="0"/>
              </a:rPr>
              <a:t>Bus stop conversation worksheet </a:t>
            </a:r>
            <a:r>
              <a:rPr lang="en-GB" sz="1600" dirty="0">
                <a:latin typeface="Lato" panose="020B0604020202020204" charset="0"/>
                <a:ea typeface="Lato" panose="020B0604020202020204" charset="0"/>
                <a:cs typeface="Lato" panose="020B0604020202020204" charset="0"/>
              </a:rPr>
              <a:t>[1 per pupil]</a:t>
            </a: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Resource 2:</a:t>
            </a:r>
            <a:r>
              <a:rPr lang="en-GB" sz="1600" i="1" dirty="0">
                <a:latin typeface="Lato" panose="020B0604020202020204" charset="0"/>
                <a:ea typeface="Lato" panose="020B0604020202020204" charset="0"/>
                <a:cs typeface="Lato" panose="020B0604020202020204" charset="0"/>
              </a:rPr>
              <a:t> Influences Diamond 9 cards </a:t>
            </a:r>
            <a:r>
              <a:rPr lang="en-GB" sz="1600" dirty="0">
                <a:latin typeface="Lato" panose="020B0604020202020204" charset="0"/>
                <a:ea typeface="Lato" panose="020B0604020202020204" charset="0"/>
                <a:cs typeface="Lato" panose="020B0604020202020204" charset="0"/>
              </a:rPr>
              <a:t>[1 set per group]</a:t>
            </a: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Resource 3: </a:t>
            </a:r>
            <a:r>
              <a:rPr lang="en-GB" sz="1600" i="1" dirty="0">
                <a:latin typeface="Lato" panose="020B0604020202020204" charset="0"/>
                <a:ea typeface="Lato" panose="020B0604020202020204" charset="0"/>
                <a:cs typeface="Lato" panose="020B0604020202020204" charset="0"/>
              </a:rPr>
              <a:t>Pressure scenario cards </a:t>
            </a:r>
            <a:r>
              <a:rPr lang="en-GB" sz="1600" dirty="0">
                <a:latin typeface="Lato" panose="020B0604020202020204" charset="0"/>
                <a:ea typeface="Lato" panose="020B0604020202020204" charset="0"/>
                <a:cs typeface="Lato" panose="020B0604020202020204" charset="0"/>
              </a:rPr>
              <a:t>[1 set per class]</a:t>
            </a: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Resource 4</a:t>
            </a:r>
            <a:r>
              <a:rPr lang="en-GB" sz="1600" i="1" dirty="0">
                <a:latin typeface="Lato" panose="020B0604020202020204" charset="0"/>
                <a:ea typeface="Lato" panose="020B0604020202020204" charset="0"/>
                <a:cs typeface="Lato" panose="020B0604020202020204" charset="0"/>
              </a:rPr>
              <a:t>: Responses prompts </a:t>
            </a:r>
            <a:r>
              <a:rPr lang="en-GB" sz="1600" dirty="0">
                <a:latin typeface="Lato" panose="020B0604020202020204" charset="0"/>
                <a:ea typeface="Lato" panose="020B0604020202020204" charset="0"/>
                <a:cs typeface="Lato" panose="020B0604020202020204" charset="0"/>
              </a:rPr>
              <a:t>[1 per pair if needed]</a:t>
            </a:r>
          </a:p>
          <a:p>
            <a:pPr marL="457200" indent="-457200">
              <a:spcAft>
                <a:spcPts val="600"/>
              </a:spcAft>
              <a:buSzPct val="202000"/>
              <a:buBlip>
                <a:blip r:embed="rId4"/>
              </a:buBlip>
            </a:pPr>
            <a:r>
              <a:rPr lang="en-GB" sz="1600" dirty="0">
                <a:latin typeface="Lato" panose="020B0604020202020204" charset="0"/>
                <a:ea typeface="Lato" panose="020B0604020202020204" charset="0"/>
                <a:cs typeface="Lato" panose="020B0604020202020204" charset="0"/>
              </a:rPr>
              <a:t>Resource 4a: </a:t>
            </a:r>
            <a:r>
              <a:rPr lang="en-GB" sz="1600" i="1" dirty="0">
                <a:latin typeface="Lato" panose="020B0604020202020204" charset="0"/>
                <a:ea typeface="Lato" panose="020B0604020202020204" charset="0"/>
                <a:cs typeface="Lato" panose="020B0604020202020204" charset="0"/>
              </a:rPr>
              <a:t>Responses prompts – teacher guide </a:t>
            </a:r>
            <a:r>
              <a:rPr lang="en-GB" sz="1600" dirty="0">
                <a:latin typeface="Lato" panose="020B0604020202020204" charset="0"/>
                <a:ea typeface="Lato" panose="020B0604020202020204" charset="0"/>
                <a:cs typeface="Lato" panose="020B0604020202020204" charset="0"/>
              </a:rPr>
              <a:t>[1 copy for the teacher]</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5641" y="1506771"/>
            <a:ext cx="791852" cy="707425"/>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87339" y="4969416"/>
            <a:ext cx="5673435" cy="1600438"/>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sz="1700"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sz="1700"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334385" y="5557545"/>
            <a:ext cx="1094363" cy="710172"/>
          </a:xfrm>
          <a:prstGeom prst="rect">
            <a:avLst/>
          </a:prstGeom>
        </p:spPr>
      </p:pic>
    </p:spTree>
    <p:extLst>
      <p:ext uri="{BB962C8B-B14F-4D97-AF65-F5344CB8AC3E}">
        <p14:creationId xmlns:p14="http://schemas.microsoft.com/office/powerpoint/2010/main" val="96333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36050" y="23296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2269186803"/>
              </p:ext>
            </p:extLst>
          </p:nvPr>
        </p:nvGraphicFramePr>
        <p:xfrm>
          <a:off x="190005" y="1322054"/>
          <a:ext cx="11811989" cy="5096408"/>
        </p:xfrm>
        <a:graphic>
          <a:graphicData uri="http://schemas.openxmlformats.org/drawingml/2006/table">
            <a:tbl>
              <a:tblPr firstRow="1" bandRow="1">
                <a:tableStyleId>{5940675A-B579-460E-94D1-54222C63F5DA}</a:tableStyleId>
              </a:tblPr>
              <a:tblGrid>
                <a:gridCol w="2864480">
                  <a:extLst>
                    <a:ext uri="{9D8B030D-6E8A-4147-A177-3AD203B41FA5}">
                      <a16:colId xmlns:a16="http://schemas.microsoft.com/office/drawing/2014/main" val="4041274174"/>
                    </a:ext>
                  </a:extLst>
                </a:gridCol>
                <a:gridCol w="7354111">
                  <a:extLst>
                    <a:ext uri="{9D8B030D-6E8A-4147-A177-3AD203B41FA5}">
                      <a16:colId xmlns:a16="http://schemas.microsoft.com/office/drawing/2014/main" val="2234187062"/>
                    </a:ext>
                  </a:extLst>
                </a:gridCol>
                <a:gridCol w="1593398">
                  <a:extLst>
                    <a:ext uri="{9D8B030D-6E8A-4147-A177-3AD203B41FA5}">
                      <a16:colId xmlns:a16="http://schemas.microsoft.com/office/drawing/2014/main" val="3063766827"/>
                    </a:ext>
                  </a:extLst>
                </a:gridCol>
              </a:tblGrid>
              <a:tr h="465618">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656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a:ea typeface="Lato" panose="020B0604020202020204" charset="0"/>
                          <a:cs typeface="Lato" panose="020B0604020202020204" charset="0"/>
                        </a:rPr>
                        <a:t>1. Baseline assessment</a:t>
                      </a:r>
                    </a:p>
                  </a:txBody>
                  <a:tcPr anchor="ctr">
                    <a:solidFill>
                      <a:schemeClr val="bg1">
                        <a:lumMod val="95000"/>
                      </a:schemeClr>
                    </a:solidFill>
                  </a:tcPr>
                </a:tc>
                <a:tc>
                  <a:txBody>
                    <a:bodyPr/>
                    <a:lstStyle/>
                    <a:p>
                      <a:r>
                        <a:rPr lang="en-GB" sz="1500" b="1" kern="1200" dirty="0">
                          <a:solidFill>
                            <a:schemeClr val="tx1"/>
                          </a:solidFill>
                          <a:effectLst/>
                          <a:latin typeface="Lato" panose="020F0502020204030203"/>
                          <a:ea typeface="+mn-ea"/>
                          <a:cs typeface="+mn-cs"/>
                        </a:rPr>
                        <a:t>To be completed before the lesson.</a:t>
                      </a:r>
                      <a:r>
                        <a:rPr lang="en-GB" sz="1500" kern="1200" dirty="0">
                          <a:solidFill>
                            <a:schemeClr val="tx1"/>
                          </a:solidFill>
                          <a:effectLst/>
                          <a:latin typeface="Lato" panose="020F0502020204030203"/>
                          <a:ea typeface="+mn-ea"/>
                          <a:cs typeface="+mn-cs"/>
                        </a:rPr>
                        <a:t> Reinforce ground rules. Pupils complete speech and thought bubbles about smoking, alcohol or other drugs and why people use them</a:t>
                      </a:r>
                    </a:p>
                  </a:txBody>
                  <a:tcPr anchor="ctr">
                    <a:solidFill>
                      <a:schemeClr val="bg1"/>
                    </a:solidFill>
                  </a:tcPr>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10-15 MINS</a:t>
                      </a:r>
                    </a:p>
                  </a:txBody>
                  <a:tcPr anchor="ctr">
                    <a:solidFill>
                      <a:schemeClr val="bg1"/>
                    </a:solidFill>
                  </a:tcPr>
                </a:tc>
                <a:extLst>
                  <a:ext uri="{0D108BD9-81ED-4DB2-BD59-A6C34878D82A}">
                    <a16:rowId xmlns:a16="http://schemas.microsoft.com/office/drawing/2014/main" val="2474858058"/>
                  </a:ext>
                </a:extLst>
              </a:tr>
              <a:tr h="563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a:ea typeface="Lato" panose="020B0604020202020204" charset="0"/>
                          <a:cs typeface="Lato" panose="020B0604020202020204" charset="0"/>
                        </a:rPr>
                        <a:t>2. Introduction</a:t>
                      </a:r>
                    </a:p>
                  </a:txBody>
                  <a:tcPr anchor="ctr">
                    <a:solidFill>
                      <a:schemeClr val="bg1">
                        <a:lumMod val="95000"/>
                      </a:schemeClr>
                    </a:solidFill>
                  </a:tcPr>
                </a:tc>
                <a:tc>
                  <a:txBody>
                    <a:bodyPr/>
                    <a:lstStyle/>
                    <a:p>
                      <a:pPr algn="l"/>
                      <a:r>
                        <a:rPr lang="en-GB" sz="1500" kern="1200" dirty="0">
                          <a:solidFill>
                            <a:schemeClr val="tx1"/>
                          </a:solidFill>
                          <a:effectLst/>
                          <a:latin typeface="Lato" panose="020F0502020204030203"/>
                          <a:ea typeface="+mn-ea"/>
                          <a:cs typeface="+mn-cs"/>
                        </a:rPr>
                        <a:t>Remind pupils of ground rules and introduce the lesson. Pupils discuss reasons why someone may use a drug </a:t>
                      </a:r>
                    </a:p>
                  </a:txBody>
                  <a:tcPr anchor="ctr">
                    <a:solidFill>
                      <a:schemeClr val="bg1"/>
                    </a:solidFill>
                  </a:tcPr>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346566372"/>
                  </a:ext>
                </a:extLst>
              </a:tr>
              <a:tr h="543532">
                <a:tc>
                  <a:txBody>
                    <a:bodyPr/>
                    <a:lstStyle/>
                    <a:p>
                      <a:r>
                        <a:rPr lang="en-GB" sz="1600" dirty="0">
                          <a:latin typeface="Lato" panose="020F0502020204030203"/>
                          <a:ea typeface="Lato" panose="020B0604020202020204" charset="0"/>
                          <a:cs typeface="Lato" panose="020B0604020202020204" charset="0"/>
                        </a:rPr>
                        <a:t>3. Influences diamond 9 – part 1</a:t>
                      </a:r>
                    </a:p>
                  </a:txBody>
                  <a:tcPr anchor="ctr">
                    <a:solidFill>
                      <a:schemeClr val="bg1">
                        <a:lumMod val="95000"/>
                      </a:schemeClr>
                    </a:solidFill>
                  </a:tcPr>
                </a:tc>
                <a:tc>
                  <a:txBody>
                    <a:bodyPr/>
                    <a:lstStyle/>
                    <a:p>
                      <a:r>
                        <a:rPr lang="en-GB" sz="1500" kern="1200" dirty="0">
                          <a:solidFill>
                            <a:schemeClr val="tx1"/>
                          </a:solidFill>
                          <a:effectLst/>
                          <a:latin typeface="Lato" panose="020F0502020204030203"/>
                          <a:ea typeface="+mn-ea"/>
                          <a:cs typeface="+mn-cs"/>
                        </a:rPr>
                        <a:t>Pupils discuss influences on a person’s decision to use a drug and rank</a:t>
                      </a:r>
                      <a:r>
                        <a:rPr lang="en-GB" sz="1500" b="1" kern="1200" dirty="0">
                          <a:solidFill>
                            <a:schemeClr val="tx1"/>
                          </a:solidFill>
                          <a:effectLst/>
                          <a:latin typeface="Lato" panose="020F0502020204030203"/>
                          <a:ea typeface="+mn-ea"/>
                          <a:cs typeface="+mn-cs"/>
                        </a:rPr>
                        <a:t> </a:t>
                      </a:r>
                      <a:r>
                        <a:rPr lang="en-GB" sz="1500" kern="1200" dirty="0">
                          <a:solidFill>
                            <a:schemeClr val="tx1"/>
                          </a:solidFill>
                          <a:effectLst/>
                          <a:latin typeface="Lato" panose="020F0502020204030203"/>
                          <a:ea typeface="+mn-ea"/>
                          <a:cs typeface="+mn-cs"/>
                        </a:rPr>
                        <a:t>different influences in a diamond 9</a:t>
                      </a:r>
                    </a:p>
                  </a:txBody>
                  <a:tcPr anchor="ctr">
                    <a:solidFill>
                      <a:schemeClr val="bg1"/>
                    </a:solidFill>
                  </a:tcPr>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62548691"/>
                  </a:ext>
                </a:extLst>
              </a:tr>
              <a:tr h="656789">
                <a:tc>
                  <a:txBody>
                    <a:bodyPr/>
                    <a:lstStyle/>
                    <a:p>
                      <a:r>
                        <a:rPr lang="en-GB" sz="1600" dirty="0">
                          <a:latin typeface="Lato" panose="020F0502020204030203"/>
                          <a:ea typeface="Lato" panose="020B0604020202020204" charset="0"/>
                          <a:cs typeface="Lato" panose="020B0604020202020204" charset="0"/>
                        </a:rPr>
                        <a:t>4. Influences diamond 9 – part 2</a:t>
                      </a:r>
                    </a:p>
                  </a:txBody>
                  <a:tcPr anchor="ctr">
                    <a:solidFill>
                      <a:schemeClr val="bg1">
                        <a:lumMod val="95000"/>
                      </a:schemeClr>
                    </a:solidFill>
                  </a:tcPr>
                </a:tc>
                <a:tc>
                  <a:txBody>
                    <a:bodyPr/>
                    <a:lstStyle/>
                    <a:p>
                      <a:pPr algn="l"/>
                      <a:r>
                        <a:rPr lang="en-GB" sz="1500" kern="1200" dirty="0">
                          <a:solidFill>
                            <a:schemeClr val="tx1"/>
                          </a:solidFill>
                          <a:effectLst/>
                          <a:latin typeface="Lato" panose="020F0502020204030203"/>
                          <a:ea typeface="+mn-ea"/>
                          <a:cs typeface="+mn-cs"/>
                        </a:rPr>
                        <a:t>Pupils discuss reasons why someone might choose not to use a drug, then repeat the diamond 9 activity but this time considering the influences not to use the drug</a:t>
                      </a:r>
                      <a:endParaRPr lang="en-GB" sz="1500" kern="1200" dirty="0">
                        <a:solidFill>
                          <a:schemeClr val="tx1"/>
                        </a:solidFill>
                        <a:effectLst/>
                        <a:latin typeface="Lato" panose="020F0502020204030203"/>
                        <a:ea typeface="Lato" panose="020B0604020202020204" charset="0"/>
                        <a:cs typeface="Lato" panose="020B0604020202020204" charset="0"/>
                      </a:endParaRPr>
                    </a:p>
                  </a:txBody>
                  <a:tcPr anchor="ctr">
                    <a:solidFill>
                      <a:schemeClr val="bg1"/>
                    </a:solidFill>
                  </a:tcPr>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658251162"/>
                  </a:ext>
                </a:extLst>
              </a:tr>
              <a:tr h="600937">
                <a:tc>
                  <a:txBody>
                    <a:bodyPr/>
                    <a:lstStyle/>
                    <a:p>
                      <a:r>
                        <a:rPr lang="en-GB" sz="1600" dirty="0">
                          <a:latin typeface="Lato" panose="020F0502020204030203"/>
                          <a:ea typeface="Lato" panose="020B0604020202020204" charset="0"/>
                          <a:cs typeface="Lato" panose="020B0604020202020204" charset="0"/>
                        </a:rPr>
                        <a:t>5. Strategies for managing pressure</a:t>
                      </a:r>
                    </a:p>
                  </a:txBody>
                  <a:tcPr anchor="ctr">
                    <a:solidFill>
                      <a:schemeClr val="bg1">
                        <a:lumMod val="95000"/>
                      </a:schemeClr>
                    </a:solidFill>
                  </a:tcPr>
                </a:tc>
                <a:tc>
                  <a:txBody>
                    <a:bodyPr/>
                    <a:lstStyle/>
                    <a:p>
                      <a:r>
                        <a:rPr lang="en-GB" sz="1500" kern="1200" dirty="0">
                          <a:solidFill>
                            <a:schemeClr val="tx1"/>
                          </a:solidFill>
                          <a:effectLst/>
                          <a:latin typeface="Lato" panose="020F0502020204030203"/>
                          <a:ea typeface="+mn-ea"/>
                          <a:cs typeface="+mn-cs"/>
                        </a:rPr>
                        <a:t>Pupils identify pressure in a scenario and explore what is meant by a passive, aggressive and assertive response</a:t>
                      </a:r>
                    </a:p>
                  </a:txBody>
                  <a:tcPr anchor="ctr">
                    <a:solidFill>
                      <a:schemeClr val="bg1"/>
                    </a:solidFill>
                  </a:tcPr>
                </a:tc>
                <a:tc>
                  <a:txBody>
                    <a:bodyPr/>
                    <a:lstStyle/>
                    <a:p>
                      <a:pPr algn="ctr"/>
                      <a:r>
                        <a:rPr lang="en-GB" sz="15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453961">
                <a:tc>
                  <a:txBody>
                    <a:bodyPr/>
                    <a:lstStyle/>
                    <a:p>
                      <a:r>
                        <a:rPr lang="en-GB" sz="1600" dirty="0">
                          <a:latin typeface="Lato" panose="020F0502020204030203"/>
                          <a:ea typeface="Lato" panose="020B0604020202020204" charset="0"/>
                          <a:cs typeface="Lato" panose="020B0604020202020204" charset="0"/>
                        </a:rPr>
                        <a:t>6. Pressure scenarios</a:t>
                      </a:r>
                    </a:p>
                  </a:txBody>
                  <a:tcPr anchor="ctr">
                    <a:solidFill>
                      <a:schemeClr val="bg1">
                        <a:lumMod val="95000"/>
                      </a:schemeClr>
                    </a:solidFill>
                  </a:tcPr>
                </a:tc>
                <a:tc>
                  <a:txBody>
                    <a:bodyPr/>
                    <a:lstStyle/>
                    <a:p>
                      <a:pPr algn="l"/>
                      <a:r>
                        <a:rPr lang="en-GB" sz="1500" kern="1200" dirty="0">
                          <a:solidFill>
                            <a:schemeClr val="tx1"/>
                          </a:solidFill>
                          <a:effectLst/>
                          <a:latin typeface="Lato" panose="020F0502020204030203"/>
                          <a:ea typeface="+mn-ea"/>
                          <a:cs typeface="+mn-cs"/>
                        </a:rPr>
                        <a:t>Pupils read scenarios and suggest ways the character can manage the influence or pressure in the situation, giving examples of an assertive response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973255416"/>
                  </a:ext>
                </a:extLst>
              </a:tr>
              <a:tr h="453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Lato" panose="020B0604020202020204" charset="0"/>
                          <a:ea typeface="Lato" panose="020B0604020202020204" charset="0"/>
                          <a:cs typeface="Lato" panose="020B0604020202020204" charset="0"/>
                        </a:rPr>
                        <a:t>7. </a:t>
                      </a:r>
                      <a:r>
                        <a:rPr lang="en-GB" sz="1600" dirty="0">
                          <a:latin typeface="Lato" panose="020B0604020202020204" charset="0"/>
                          <a:ea typeface="Lato" panose="020B0604020202020204" charset="0"/>
                          <a:cs typeface="Lato" panose="020B0604020202020204" charset="0"/>
                        </a:rPr>
                        <a:t>Signposting support</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Lato" panose="020F0502020204030203"/>
                          <a:ea typeface="+mn-ea"/>
                          <a:cs typeface="+mn-cs"/>
                        </a:rPr>
                        <a:t>Signpost support for advice and what to do if they have concerns </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4038469081"/>
                  </a:ext>
                </a:extLst>
              </a:tr>
              <a:tr h="453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Lato" panose="020B0604020202020204" charset="0"/>
                          <a:ea typeface="Lato" panose="020B0604020202020204" charset="0"/>
                          <a:cs typeface="Lato" panose="020B0604020202020204" charset="0"/>
                        </a:rPr>
                        <a:t>8. End-point assessment</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Lato" panose="020F0502020204030203"/>
                          <a:ea typeface="+mn-ea"/>
                          <a:cs typeface="+mn-cs"/>
                        </a:rPr>
                        <a:t>Pupils write a ‘take-away’ sentence about their learning on drugs, alcohol and tobacco, pressure and how to manage it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latin typeface="Lato" panose="020F0502020204030203" pitchFamily="34" charset="0"/>
                          <a:ea typeface="Lato" panose="020F0502020204030203" pitchFamily="34" charset="0"/>
                          <a:cs typeface="Lato" panose="020F0502020204030203" pitchFamily="34" charset="0"/>
                        </a:rPr>
                        <a:t>5-10 MINS</a:t>
                      </a:r>
                    </a:p>
                  </a:txBody>
                  <a:tcPr anchor="ctr">
                    <a:solidFill>
                      <a:schemeClr val="bg1"/>
                    </a:solidFill>
                  </a:tcPr>
                </a:tc>
                <a:extLst>
                  <a:ext uri="{0D108BD9-81ED-4DB2-BD59-A6C34878D82A}">
                    <a16:rowId xmlns:a16="http://schemas.microsoft.com/office/drawing/2014/main" val="3360392381"/>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62C255B8-713B-45BA-8F94-29C7A52B57E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2020 	 </a:t>
            </a:r>
          </a:p>
        </p:txBody>
      </p:sp>
    </p:spTree>
    <p:extLst>
      <p:ext uri="{BB962C8B-B14F-4D97-AF65-F5344CB8AC3E}">
        <p14:creationId xmlns:p14="http://schemas.microsoft.com/office/powerpoint/2010/main" val="215372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7" y="3800018"/>
            <a:ext cx="10096499" cy="2000548"/>
          </a:xfrm>
          <a:prstGeom prst="rect">
            <a:avLst/>
          </a:prstGeom>
          <a:noFill/>
        </p:spPr>
        <p:txBody>
          <a:bodyPr wrap="square" rtlCol="0">
            <a:spAutoFit/>
          </a:bodyPr>
          <a:lstStyle/>
          <a:p>
            <a:pPr algn="ctr"/>
            <a:r>
              <a:rPr kumimoji="0" lang="en-GB" sz="4800" b="1" i="0" u="none" strike="noStrike" kern="1200" cap="none" spc="0" normalizeH="0" baseline="0" noProof="0" dirty="0">
                <a:ln>
                  <a:noFill/>
                </a:ln>
                <a:effectLst/>
                <a:uLnTx/>
                <a:uFillTx/>
                <a:latin typeface="League Spartan" panose="00000800000000000000" pitchFamily="50" charset="0"/>
              </a:rPr>
              <a:t>Lesson 3</a:t>
            </a:r>
            <a:endParaRPr lang="en-GB" sz="4800" b="1" dirty="0">
              <a:solidFill>
                <a:srgbClr val="95519E"/>
              </a:solidFill>
              <a:latin typeface="League Spartan" panose="00000800000000000000" pitchFamily="50" charset="0"/>
            </a:endParaRPr>
          </a:p>
          <a:p>
            <a:pPr algn="ctr"/>
            <a:r>
              <a:rPr lang="en-GB" sz="4800" b="1" dirty="0">
                <a:solidFill>
                  <a:srgbClr val="95519E"/>
                </a:solidFill>
                <a:latin typeface="League Spartan" panose="020B0604020202020204" charset="0"/>
              </a:rPr>
              <a:t>Managing risk: influences and pressure</a:t>
            </a:r>
            <a:endParaRPr lang="en-GB" sz="4800" dirty="0">
              <a:solidFill>
                <a:srgbClr val="95519E"/>
              </a:solidFill>
              <a:latin typeface="League Spartan"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4" name="Picture 3">
            <a:extLst>
              <a:ext uri="{FF2B5EF4-FFF2-40B4-BE49-F238E27FC236}">
                <a16:creationId xmlns:a16="http://schemas.microsoft.com/office/drawing/2014/main" id="{C9F0EFF5-F72F-4C63-ABA0-7C36092B51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67298" y="594081"/>
            <a:ext cx="2657403" cy="2922231"/>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3203</Words>
  <Application>Microsoft Office PowerPoint</Application>
  <PresentationFormat>Widescreen</PresentationFormat>
  <Paragraphs>344</Paragraphs>
  <Slides>21</Slides>
  <Notes>21</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Open Sans Light</vt:lpstr>
      <vt:lpstr>Calibri Light</vt:lpstr>
      <vt:lpstr>League Spartan</vt:lpstr>
      <vt:lpstr>Lato</vt:lpstr>
      <vt:lpstr>Calibri</vt:lpstr>
      <vt:lpstr>Gill Sans MT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Sam Harvey</cp:lastModifiedBy>
  <cp:revision>55</cp:revision>
  <dcterms:created xsi:type="dcterms:W3CDTF">2020-08-17T08:05:49Z</dcterms:created>
  <dcterms:modified xsi:type="dcterms:W3CDTF">2021-10-04T12:53:41Z</dcterms:modified>
</cp:coreProperties>
</file>