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7" r:id="rId2"/>
    <p:sldId id="278" r:id="rId3"/>
    <p:sldId id="280" r:id="rId4"/>
    <p:sldId id="281" r:id="rId5"/>
    <p:sldId id="293" r:id="rId6"/>
    <p:sldId id="259" r:id="rId7"/>
    <p:sldId id="276" r:id="rId8"/>
    <p:sldId id="270" r:id="rId9"/>
    <p:sldId id="271" r:id="rId10"/>
    <p:sldId id="264" r:id="rId11"/>
    <p:sldId id="272" r:id="rId12"/>
    <p:sldId id="283" r:id="rId13"/>
    <p:sldId id="284" r:id="rId14"/>
    <p:sldId id="285" r:id="rId15"/>
    <p:sldId id="292" r:id="rId16"/>
    <p:sldId id="286" r:id="rId17"/>
    <p:sldId id="287" r:id="rId18"/>
    <p:sldId id="288" r:id="rId19"/>
    <p:sldId id="289" r:id="rId20"/>
    <p:sldId id="290" r:id="rId21"/>
    <p:sldId id="291" r:id="rId22"/>
  </p:sldIdLst>
  <p:sldSz cx="12192000" cy="6858000"/>
  <p:notesSz cx="6858000" cy="9144000"/>
  <p:embeddedFontLst>
    <p:embeddedFont>
      <p:font typeface="Gill Sans MT" panose="020B0502020104020203" pitchFamily="34" charset="0"/>
      <p:regular r:id="rId24"/>
      <p:bold r:id="rId25"/>
      <p:italic r:id="rId26"/>
      <p:boldItalic r:id="rId27"/>
    </p:embeddedFont>
    <p:embeddedFont>
      <p:font typeface="League Spartan" panose="00000800000000000000" pitchFamily="50" charset="0"/>
      <p:bold r:id="rId28"/>
    </p:embeddedFont>
    <p:embeddedFont>
      <p:font typeface="Open Sans Light" panose="020B0604020202020204" charset="0"/>
      <p:regular r:id="rId29"/>
    </p:embeddedFont>
    <p:embeddedFont>
      <p:font typeface="Ink Free" panose="03080402000500000000" pitchFamily="66"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Lato"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7369BD4A-E6F5-4187-AED8-00AA8919A097}">
          <p14:sldIdLst>
            <p14:sldId id="257"/>
            <p14:sldId id="278"/>
            <p14:sldId id="280"/>
            <p14:sldId id="281"/>
            <p14:sldId id="293"/>
            <p14:sldId id="259"/>
            <p14:sldId id="276"/>
            <p14:sldId id="270"/>
          </p14:sldIdLst>
        </p14:section>
        <p14:section name="Pupil facing slides" id="{21C7B0A9-F18F-4E62-81ED-E0F9FB71FBB1}">
          <p14:sldIdLst>
            <p14:sldId id="271"/>
            <p14:sldId id="264"/>
            <p14:sldId id="272"/>
            <p14:sldId id="283"/>
            <p14:sldId id="284"/>
            <p14:sldId id="285"/>
            <p14:sldId id="292"/>
            <p14:sldId id="286"/>
            <p14:sldId id="287"/>
            <p14:sldId id="288"/>
            <p14:sldId id="289"/>
            <p14:sldId id="290"/>
            <p14:sldId id="2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3" clrIdx="0">
    <p:extLst>
      <p:ext uri="{19B8F6BF-5375-455C-9EA6-DF929625EA0E}">
        <p15:presenceInfo xmlns:p15="http://schemas.microsoft.com/office/powerpoint/2012/main" userId="Lydia Stober" providerId="None"/>
      </p:ext>
    </p:extLst>
  </p:cmAuthor>
  <p:cmAuthor id="2" name="Bethan Miller" initials="BM" lastIdx="1" clrIdx="1">
    <p:extLst>
      <p:ext uri="{19B8F6BF-5375-455C-9EA6-DF929625EA0E}">
        <p15:presenceInfo xmlns:p15="http://schemas.microsoft.com/office/powerpoint/2012/main" userId="S-1-5-21-1285066173-1815393381-3561576999-2641" providerId="AD"/>
      </p:ext>
    </p:extLst>
  </p:cmAuthor>
  <p:cmAuthor id="3" name="Jenny Fox" initials="JF" lastIdx="4" clrIdx="2">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3429"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AB2DD-A5F6-4097-952A-466F01766649}"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BC053-1AF9-47AA-BC83-C99F80606536}" type="slidenum">
              <a:rPr lang="en-GB" smtClean="0"/>
              <a:t>‹#›</a:t>
            </a:fld>
            <a:endParaRPr lang="en-GB"/>
          </a:p>
        </p:txBody>
      </p:sp>
    </p:spTree>
    <p:extLst>
      <p:ext uri="{BB962C8B-B14F-4D97-AF65-F5344CB8AC3E}">
        <p14:creationId xmlns:p14="http://schemas.microsoft.com/office/powerpoint/2010/main" val="89247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of ground rules, pointing out any especially useful to remember for this lesson, such as not putting people on the spot by asking them personal questions about medication they use. </a:t>
            </a:r>
          </a:p>
          <a:p>
            <a:endParaRPr lang="en-GB" b="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outcomes</a:t>
            </a:r>
            <a:r>
              <a:rPr lang="en-GB" sz="1200" kern="1200" baseline="0" dirty="0">
                <a:solidFill>
                  <a:schemeClr val="tx1"/>
                </a:solidFill>
                <a:effectLst/>
                <a:latin typeface="+mn-lt"/>
                <a:ea typeface="+mn-ea"/>
                <a:cs typeface="+mn-cs"/>
              </a:rPr>
              <a:t> - these are a simplified, more pupil-friendly version of the outcomes on slide 6 (teacher slide).</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Baseline assessment (10 mins)</a:t>
            </a:r>
          </a:p>
          <a:p>
            <a:r>
              <a:rPr lang="en-GB" sz="1200" kern="1200" dirty="0">
                <a:solidFill>
                  <a:schemeClr val="tx1"/>
                </a:solidFill>
                <a:effectLst/>
                <a:latin typeface="+mn-lt"/>
                <a:ea typeface="+mn-ea"/>
                <a:cs typeface="+mn-cs"/>
              </a:rPr>
              <a:t>In their exercise books or using Resource 1: </a:t>
            </a:r>
            <a:r>
              <a:rPr lang="en-GB" sz="1200" i="1" kern="1200" dirty="0">
                <a:solidFill>
                  <a:schemeClr val="tx1"/>
                </a:solidFill>
                <a:effectLst/>
                <a:latin typeface="+mn-lt"/>
                <a:ea typeface="+mn-ea"/>
                <a:cs typeface="+mn-cs"/>
              </a:rPr>
              <a:t>Thinking bubbles worksheet</a:t>
            </a:r>
            <a:r>
              <a:rPr lang="en-GB" sz="1200" kern="1200" dirty="0">
                <a:solidFill>
                  <a:schemeClr val="tx1"/>
                </a:solidFill>
                <a:effectLst/>
                <a:latin typeface="+mn-lt"/>
                <a:ea typeface="+mn-ea"/>
                <a:cs typeface="+mn-cs"/>
              </a:rPr>
              <a:t>, pupils write down what they know already about what can be done to manage illness, allergies or infectious diseases, by writing their ideas around these words.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Do not prompt the pupils or give further explanation as this activity is to establish their understanding prior to any lesson input.  Therefore, reassure them that if they do not have much to add to their sheets at the moment, it doesn’t matter, as they will be learning about this in the lesson and this activity is to find out what they already know and think. They should ensure their ideas are their own and not work with others on this activity. Circulate the room as the pupils complete this to gain a sense of their starting point. </a:t>
            </a:r>
          </a:p>
          <a:p>
            <a:endParaRPr lang="en-GB" b="1" dirty="0"/>
          </a:p>
        </p:txBody>
      </p:sp>
      <p:sp>
        <p:nvSpPr>
          <p:cNvPr id="4" name="Slide Number Placeholder 3"/>
          <p:cNvSpPr>
            <a:spLocks noGrp="1"/>
          </p:cNvSpPr>
          <p:nvPr>
            <p:ph type="sldNum" sz="quarter" idx="5"/>
          </p:nvPr>
        </p:nvSpPr>
        <p:spPr/>
        <p:txBody>
          <a:bodyPr/>
          <a:lstStyle/>
          <a:p>
            <a:fld id="{AF7BC053-1AF9-47AA-BC83-C99F80606536}" type="slidenum">
              <a:rPr lang="en-GB" smtClean="0"/>
              <a:t>12</a:t>
            </a:fld>
            <a:endParaRPr lang="en-GB"/>
          </a:p>
        </p:txBody>
      </p:sp>
    </p:spTree>
    <p:extLst>
      <p:ext uri="{BB962C8B-B14F-4D97-AF65-F5344CB8AC3E}">
        <p14:creationId xmlns:p14="http://schemas.microsoft.com/office/powerpoint/2010/main" val="243408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Introduction (5 mins)</a:t>
            </a:r>
          </a:p>
          <a:p>
            <a:r>
              <a:rPr lang="en-GB" b="0" dirty="0"/>
              <a:t>Use</a:t>
            </a:r>
            <a:r>
              <a:rPr lang="en-GB" b="0" baseline="0" dirty="0"/>
              <a:t> this slide to </a:t>
            </a:r>
            <a:r>
              <a:rPr lang="en-GB" sz="1200" kern="1200" dirty="0">
                <a:solidFill>
                  <a:schemeClr val="tx1"/>
                </a:solidFill>
                <a:effectLst/>
                <a:latin typeface="+mn-lt"/>
                <a:ea typeface="+mn-ea"/>
                <a:cs typeface="+mn-cs"/>
              </a:rPr>
              <a:t>explain to pupils that the use of a medicine depends on the type of disease or illness someone has. Medicines can: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help someone feel better and relieve pain, such as from a headache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help the body recover from illness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help someone manage an ongoing health condition, such as asthma or diabetes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prevent someone from becoming ill or stop a disease from spreading. </a:t>
            </a:r>
          </a:p>
          <a:p>
            <a:endParaRPr lang="en-GB" b="0" dirty="0"/>
          </a:p>
        </p:txBody>
      </p:sp>
      <p:sp>
        <p:nvSpPr>
          <p:cNvPr id="4" name="Slide Number Placeholder 3"/>
          <p:cNvSpPr>
            <a:spLocks noGrp="1"/>
          </p:cNvSpPr>
          <p:nvPr>
            <p:ph type="sldNum" sz="quarter" idx="5"/>
          </p:nvPr>
        </p:nvSpPr>
        <p:spPr/>
        <p:txBody>
          <a:bodyPr/>
          <a:lstStyle/>
          <a:p>
            <a:fld id="{AF7BC053-1AF9-47AA-BC83-C99F80606536}" type="slidenum">
              <a:rPr lang="en-GB" smtClean="0"/>
              <a:t>13</a:t>
            </a:fld>
            <a:endParaRPr lang="en-GB"/>
          </a:p>
        </p:txBody>
      </p:sp>
    </p:spTree>
    <p:extLst>
      <p:ext uri="{BB962C8B-B14F-4D97-AF65-F5344CB8AC3E}">
        <p14:creationId xmlns:p14="http://schemas.microsoft.com/office/powerpoint/2010/main" val="38764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Vaccination card game (15 mins)</a:t>
            </a:r>
          </a:p>
          <a:p>
            <a:r>
              <a:rPr lang="en-GB" sz="1200" kern="1200" dirty="0">
                <a:solidFill>
                  <a:schemeClr val="tx1"/>
                </a:solidFill>
                <a:effectLst/>
                <a:latin typeface="+mn-lt"/>
                <a:ea typeface="+mn-ea"/>
                <a:cs typeface="+mn-cs"/>
              </a:rPr>
              <a:t>Explain to pupils that to keep some diseases caused by viruses (for example, measles and flu) under control, people can be given a vaccine so that they become immune to it, even if others around them have the virus. To successfully stop a virus from spreading, nearly all people in the population need to have the vaccine. To demonstrate this, play the card game using Resource 2: </a:t>
            </a:r>
            <a:r>
              <a:rPr lang="en-GB" sz="1200" i="1" kern="1200" dirty="0">
                <a:solidFill>
                  <a:schemeClr val="tx1"/>
                </a:solidFill>
                <a:effectLst/>
                <a:latin typeface="+mn-lt"/>
                <a:ea typeface="+mn-ea"/>
                <a:cs typeface="+mn-cs"/>
              </a:rPr>
              <a:t>Vaccination cards</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Card game: </a:t>
            </a:r>
            <a:r>
              <a:rPr lang="en-GB" sz="1200" kern="1200" dirty="0">
                <a:solidFill>
                  <a:schemeClr val="tx1"/>
                </a:solidFill>
                <a:effectLst/>
                <a:latin typeface="+mn-lt"/>
                <a:ea typeface="+mn-ea"/>
                <a:cs typeface="+mn-cs"/>
              </a:rPr>
              <a:t>Provide small groups of up to six pupils with cards from either scenario 1, 2 or 3 (aim to ensure an even spread across the class). Let pupils know that the cards represent a population (the number of people in a particular area).</a:t>
            </a:r>
          </a:p>
          <a:p>
            <a:r>
              <a:rPr lang="en-GB" sz="1200" kern="1200" dirty="0">
                <a:solidFill>
                  <a:schemeClr val="tx1"/>
                </a:solidFill>
                <a:effectLst/>
                <a:latin typeface="+mn-lt"/>
                <a:ea typeface="+mn-ea"/>
                <a:cs typeface="+mn-cs"/>
              </a:rPr>
              <a:t>Explain that the red dot represents a virus and the other cards which are face down represent people that the virus is going to come into contact with. See next slide for next step.</a:t>
            </a:r>
          </a:p>
        </p:txBody>
      </p:sp>
      <p:sp>
        <p:nvSpPr>
          <p:cNvPr id="4" name="Slide Number Placeholder 3"/>
          <p:cNvSpPr>
            <a:spLocks noGrp="1"/>
          </p:cNvSpPr>
          <p:nvPr>
            <p:ph type="sldNum" sz="quarter" idx="5"/>
          </p:nvPr>
        </p:nvSpPr>
        <p:spPr/>
        <p:txBody>
          <a:bodyPr/>
          <a:lstStyle/>
          <a:p>
            <a:fld id="{AF7BC053-1AF9-47AA-BC83-C99F80606536}" type="slidenum">
              <a:rPr lang="en-GB" smtClean="0"/>
              <a:t>14</a:t>
            </a:fld>
            <a:endParaRPr lang="en-GB"/>
          </a:p>
        </p:txBody>
      </p:sp>
    </p:spTree>
    <p:extLst>
      <p:ext uri="{BB962C8B-B14F-4D97-AF65-F5344CB8AC3E}">
        <p14:creationId xmlns:p14="http://schemas.microsoft.com/office/powerpoint/2010/main" val="6460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 demonstrating how cards interact with one another during the game,</a:t>
            </a:r>
            <a:r>
              <a:rPr lang="en-GB" baseline="0" dirty="0"/>
              <a:t> so teachers can model to pupils if necessary.</a:t>
            </a:r>
            <a:endParaRPr lang="en-GB" dirty="0"/>
          </a:p>
        </p:txBody>
      </p:sp>
      <p:sp>
        <p:nvSpPr>
          <p:cNvPr id="4" name="Slide Number Placeholder 3"/>
          <p:cNvSpPr>
            <a:spLocks noGrp="1"/>
          </p:cNvSpPr>
          <p:nvPr>
            <p:ph type="sldNum" sz="quarter" idx="10"/>
          </p:nvPr>
        </p:nvSpPr>
        <p:spPr/>
        <p:txBody>
          <a:bodyPr/>
          <a:lstStyle/>
          <a:p>
            <a:fld id="{AF7BC053-1AF9-47AA-BC83-C99F80606536}" type="slidenum">
              <a:rPr lang="en-GB" smtClean="0"/>
              <a:t>15</a:t>
            </a:fld>
            <a:endParaRPr lang="en-GB"/>
          </a:p>
        </p:txBody>
      </p:sp>
    </p:spTree>
    <p:extLst>
      <p:ext uri="{BB962C8B-B14F-4D97-AF65-F5344CB8AC3E}">
        <p14:creationId xmlns:p14="http://schemas.microsoft.com/office/powerpoint/2010/main" val="287347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Vaccination game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Continue matching the virus cards with face-down cards until all the cards have been turned over. Once all the cards have been turned over, ask pupils to share the outcome of their games by answering the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Scenario 1: 10% vaccinated,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Scenario 2: 50% vaccinated,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Scenario 3: 95% vaccinated.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group(s) which had scenario 3 will find that they have only coloured in one additional card and all the rest were vaccinated. So even when they had two virus cards, neither of these could infect anyone else as everyone else was vaccinated and protected from the virus. Explain to pupils that about 95% of the population would need to be vaccinated to stop a virus from spreading and so scenario 3 (19 vaccinated cards) would be the population most protected from the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vaccinations for lots of diseases are available from a doctor or nurse, most are given to babies or children so that they develop immunity early on and some to older adults who may need extra protection from diseases like flu. When a new virus occurs, it can take some time for scientists to create and test a vaccine that they know is safe and will protect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The threshold proportion for the number of people who need to be vaccinated to prevent a disease spreading depends on how contagious a virus is.  This is an illustrative example for measles which is highly contagious, meaning a higher number of the population need to be vaccinated, and is typical for similar viral diseases.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Pupils may require further input - use Resource 2a support: </a:t>
            </a:r>
            <a:r>
              <a:rPr lang="en-GB" sz="1200" i="1" kern="1200" dirty="0">
                <a:solidFill>
                  <a:schemeClr val="tx1"/>
                </a:solidFill>
                <a:effectLst/>
                <a:latin typeface="+mn-lt"/>
                <a:ea typeface="+mn-ea"/>
                <a:cs typeface="+mn-cs"/>
              </a:rPr>
              <a:t>Vaccination diagram</a:t>
            </a:r>
            <a:r>
              <a:rPr lang="en-GB" sz="1200" kern="1200" dirty="0">
                <a:solidFill>
                  <a:schemeClr val="tx1"/>
                </a:solidFill>
                <a:effectLst/>
                <a:latin typeface="+mn-lt"/>
                <a:ea typeface="+mn-ea"/>
                <a:cs typeface="+mn-cs"/>
              </a:rPr>
              <a:t> to help visually demonstrate the concept of immunity through vaccinations.</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write a paragraph or draw a diagram to show how a virus can be prevented from spreading by using a 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AF7BC053-1AF9-47AA-BC83-C99F80606536}" type="slidenum">
              <a:rPr lang="en-GB" smtClean="0"/>
              <a:t>16</a:t>
            </a:fld>
            <a:endParaRPr lang="en-GB"/>
          </a:p>
        </p:txBody>
      </p:sp>
    </p:spTree>
    <p:extLst>
      <p:ext uri="{BB962C8B-B14F-4D97-AF65-F5344CB8AC3E}">
        <p14:creationId xmlns:p14="http://schemas.microsoft.com/office/powerpoint/2010/main" val="390965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Rainbow Groups (15 mins)</a:t>
            </a:r>
          </a:p>
          <a:p>
            <a:r>
              <a:rPr lang="en-GB" sz="1200" kern="1200" dirty="0">
                <a:solidFill>
                  <a:schemeClr val="tx1"/>
                </a:solidFill>
                <a:effectLst/>
                <a:latin typeface="+mn-lt"/>
                <a:ea typeface="+mn-ea"/>
                <a:cs typeface="+mn-cs"/>
              </a:rPr>
              <a:t>Organise pupils into groups and label each group a different colour (e.g. yellow, blue, red, green, purple and orange).  Give each group a different case study to read and discuss – select these from </a:t>
            </a:r>
            <a:r>
              <a:rPr lang="en-GB" sz="1200" i="1" kern="1200" dirty="0">
                <a:solidFill>
                  <a:schemeClr val="tx1"/>
                </a:solidFill>
                <a:effectLst/>
                <a:latin typeface="+mn-lt"/>
                <a:ea typeface="+mn-ea"/>
                <a:cs typeface="+mn-cs"/>
              </a:rPr>
              <a:t>Resource 3: case studies. </a:t>
            </a:r>
            <a:r>
              <a:rPr lang="en-GB" sz="1200" i="0" kern="1200" dirty="0">
                <a:solidFill>
                  <a:schemeClr val="tx1"/>
                </a:solidFill>
                <a:effectLst/>
                <a:latin typeface="+mn-lt"/>
                <a:ea typeface="+mn-ea"/>
                <a:cs typeface="+mn-cs"/>
              </a:rPr>
              <a:t>Ask pupils to discuss the questions in their group. For part 2 see next slide.</a:t>
            </a:r>
            <a:endParaRPr lang="en-GB" b="1" dirty="0"/>
          </a:p>
        </p:txBody>
      </p:sp>
      <p:sp>
        <p:nvSpPr>
          <p:cNvPr id="4" name="Slide Number Placeholder 3"/>
          <p:cNvSpPr>
            <a:spLocks noGrp="1"/>
          </p:cNvSpPr>
          <p:nvPr>
            <p:ph type="sldNum" sz="quarter" idx="5"/>
          </p:nvPr>
        </p:nvSpPr>
        <p:spPr/>
        <p:txBody>
          <a:bodyPr/>
          <a:lstStyle/>
          <a:p>
            <a:fld id="{AF7BC053-1AF9-47AA-BC83-C99F80606536}" type="slidenum">
              <a:rPr lang="en-GB" smtClean="0"/>
              <a:t>17</a:t>
            </a:fld>
            <a:endParaRPr lang="en-GB"/>
          </a:p>
        </p:txBody>
      </p:sp>
    </p:spTree>
    <p:extLst>
      <p:ext uri="{BB962C8B-B14F-4D97-AF65-F5344CB8AC3E}">
        <p14:creationId xmlns:p14="http://schemas.microsoft.com/office/powerpoint/2010/main" val="182818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Rainbow Groups continued</a:t>
            </a:r>
          </a:p>
          <a:p>
            <a:r>
              <a:rPr lang="en-GB" sz="1200" kern="1200" dirty="0">
                <a:solidFill>
                  <a:schemeClr val="tx1"/>
                </a:solidFill>
                <a:effectLst/>
                <a:latin typeface="+mn-lt"/>
                <a:ea typeface="+mn-ea"/>
                <a:cs typeface="+mn-cs"/>
              </a:rPr>
              <a:t>Next, pupils make ‘rainbow groups’ ensuring that each group includes one person from each colour of the rainbow and so that each person in the group reads a different case study.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You may want to keep one of the case studies back to model the following activity.  </a:t>
            </a:r>
          </a:p>
          <a:p>
            <a:r>
              <a:rPr lang="en-GB" sz="1200" kern="1200" dirty="0">
                <a:solidFill>
                  <a:schemeClr val="tx1"/>
                </a:solidFill>
                <a:effectLst/>
                <a:latin typeface="+mn-lt"/>
                <a:ea typeface="+mn-ea"/>
                <a:cs typeface="+mn-cs"/>
              </a:rPr>
              <a:t>In their groups, pupils draw a grid on a large piece of paper with the following headings across the top: What? Why? How? Every day/Emergency and the name of the medicines down the left hand side.  </a:t>
            </a:r>
          </a:p>
          <a:p>
            <a:r>
              <a:rPr lang="en-GB" sz="1200" kern="1200" dirty="0">
                <a:solidFill>
                  <a:schemeClr val="tx1"/>
                </a:solidFill>
                <a:effectLst/>
                <a:latin typeface="+mn-lt"/>
                <a:ea typeface="+mn-ea"/>
                <a:cs typeface="+mn-cs"/>
              </a:rPr>
              <a:t>Pupils discuss the different medicines in their new groups and add the information to the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AF7BC053-1AF9-47AA-BC83-C99F80606536}" type="slidenum">
              <a:rPr lang="en-GB" smtClean="0"/>
              <a:t>18</a:t>
            </a:fld>
            <a:endParaRPr lang="en-GB"/>
          </a:p>
        </p:txBody>
      </p:sp>
    </p:spTree>
    <p:extLst>
      <p:ext uri="{BB962C8B-B14F-4D97-AF65-F5344CB8AC3E}">
        <p14:creationId xmlns:p14="http://schemas.microsoft.com/office/powerpoint/2010/main" val="418655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a:t>
            </a:r>
            <a:r>
              <a:rPr lang="en-GB" sz="1200" b="1" kern="1200" dirty="0">
                <a:solidFill>
                  <a:schemeClr val="tx1"/>
                </a:solidFill>
                <a:effectLst/>
                <a:latin typeface="+mn-lt"/>
                <a:ea typeface="+mn-ea"/>
                <a:cs typeface="+mn-cs"/>
              </a:rPr>
              <a:t>Plenary / reflecting on today’s learning and signposting support (5 mins)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Reiterate that people use medicines differently depending on the type of illness they have. Some young people, such as those with diabetes and asthma, live with their health conditions every day and have been trained by a doctor or nurse to be able to take their medicines on their own.</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that medicines are helpful for health but only if used correctly and stored/disposed of safely. Adults should administer medicines to children (with the exception of those mentioned above). Explain that if they are ever unsure about using a medicine they should ask a trusted adult. In addition, if they are ever in an emergency situation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 trusted adult is not available, then they should call the emergency services using 999.</a:t>
            </a:r>
          </a:p>
          <a:p>
            <a:endParaRPr lang="en-GB" dirty="0"/>
          </a:p>
        </p:txBody>
      </p:sp>
      <p:sp>
        <p:nvSpPr>
          <p:cNvPr id="4" name="Slide Number Placeholder 3"/>
          <p:cNvSpPr>
            <a:spLocks noGrp="1"/>
          </p:cNvSpPr>
          <p:nvPr>
            <p:ph type="sldNum" sz="quarter" idx="5"/>
          </p:nvPr>
        </p:nvSpPr>
        <p:spPr/>
        <p:txBody>
          <a:bodyPr/>
          <a:lstStyle/>
          <a:p>
            <a:fld id="{AF7BC053-1AF9-47AA-BC83-C99F80606536}" type="slidenum">
              <a:rPr lang="en-GB" smtClean="0"/>
              <a:t>19</a:t>
            </a:fld>
            <a:endParaRPr lang="en-GB"/>
          </a:p>
        </p:txBody>
      </p:sp>
    </p:spTree>
    <p:extLst>
      <p:ext uri="{BB962C8B-B14F-4D97-AF65-F5344CB8AC3E}">
        <p14:creationId xmlns:p14="http://schemas.microsoft.com/office/powerpoint/2010/main" val="412493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End-point assessment (10 mins)</a:t>
            </a:r>
          </a:p>
          <a:p>
            <a:r>
              <a:rPr lang="en-GB" sz="1200" kern="1200" dirty="0">
                <a:solidFill>
                  <a:schemeClr val="tx1"/>
                </a:solidFill>
                <a:effectLst/>
                <a:latin typeface="+mn-lt"/>
                <a:ea typeface="+mn-ea"/>
                <a:cs typeface="+mn-cs"/>
              </a:rPr>
              <a:t>Pupils return to their baseline assessment activity and add to each </a:t>
            </a:r>
            <a:r>
              <a:rPr lang="en-GB" sz="1200" i="1" kern="1200" dirty="0">
                <a:solidFill>
                  <a:schemeClr val="tx1"/>
                </a:solidFill>
                <a:effectLst/>
                <a:latin typeface="+mn-lt"/>
                <a:ea typeface="+mn-ea"/>
                <a:cs typeface="+mn-cs"/>
              </a:rPr>
              <a:t>thinking bubble </a:t>
            </a:r>
            <a:r>
              <a:rPr lang="en-GB" sz="1200" kern="1200" dirty="0">
                <a:solidFill>
                  <a:schemeClr val="tx1"/>
                </a:solidFill>
                <a:effectLst/>
                <a:latin typeface="+mn-lt"/>
                <a:ea typeface="+mn-ea"/>
                <a:cs typeface="+mn-cs"/>
              </a:rPr>
              <a:t>in a different coloured pencil/pen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reflecting on what they have learned in the lesson about what can be done to manage illness, allergies and infectious diseases.</a:t>
            </a:r>
            <a:endParaRPr lang="en-GB" b="1" dirty="0"/>
          </a:p>
        </p:txBody>
      </p:sp>
      <p:sp>
        <p:nvSpPr>
          <p:cNvPr id="4" name="Slide Number Placeholder 3"/>
          <p:cNvSpPr>
            <a:spLocks noGrp="1"/>
          </p:cNvSpPr>
          <p:nvPr>
            <p:ph type="sldNum" sz="quarter" idx="5"/>
          </p:nvPr>
        </p:nvSpPr>
        <p:spPr/>
        <p:txBody>
          <a:bodyPr/>
          <a:lstStyle/>
          <a:p>
            <a:fld id="{AF7BC053-1AF9-47AA-BC83-C99F80606536}" type="slidenum">
              <a:rPr lang="en-GB" smtClean="0"/>
              <a:t>20</a:t>
            </a:fld>
            <a:endParaRPr lang="en-GB"/>
          </a:p>
        </p:txBody>
      </p:sp>
    </p:spTree>
    <p:extLst>
      <p:ext uri="{BB962C8B-B14F-4D97-AF65-F5344CB8AC3E}">
        <p14:creationId xmlns:p14="http://schemas.microsoft.com/office/powerpoint/2010/main" val="367468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Extension activity </a:t>
            </a:r>
          </a:p>
          <a:p>
            <a:r>
              <a:rPr lang="en-GB" sz="1200" kern="1200" dirty="0">
                <a:solidFill>
                  <a:schemeClr val="tx1"/>
                </a:solidFill>
                <a:effectLst/>
                <a:latin typeface="+mn-lt"/>
                <a:ea typeface="+mn-ea"/>
                <a:cs typeface="+mn-cs"/>
              </a:rPr>
              <a:t>Pupils identify those medicines that might be used in an emergency and focus on one medicine - inhaler, EpiPen or insulin, and then write the steps for their safe use in an emergency situation. </a:t>
            </a:r>
          </a:p>
          <a:p>
            <a:r>
              <a:rPr lang="en-GB" sz="1200" i="1" kern="1200" dirty="0">
                <a:solidFill>
                  <a:schemeClr val="tx1"/>
                </a:solidFill>
                <a:effectLst/>
                <a:latin typeface="+mn-lt"/>
                <a:ea typeface="+mn-ea"/>
                <a:cs typeface="+mn-cs"/>
              </a:rPr>
              <a:t>For example: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Asthma attack: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Step 1: Sit upright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Step 2: Take one puff every minute for 10 minutes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Step 3: If attack continues call an ambulance</a:t>
            </a:r>
            <a:endParaRPr lang="en-GB" dirty="0"/>
          </a:p>
        </p:txBody>
      </p:sp>
      <p:sp>
        <p:nvSpPr>
          <p:cNvPr id="4" name="Slide Number Placeholder 3"/>
          <p:cNvSpPr>
            <a:spLocks noGrp="1"/>
          </p:cNvSpPr>
          <p:nvPr>
            <p:ph type="sldNum" sz="quarter" idx="5"/>
          </p:nvPr>
        </p:nvSpPr>
        <p:spPr/>
        <p:txBody>
          <a:bodyPr/>
          <a:lstStyle/>
          <a:p>
            <a:fld id="{AF7BC053-1AF9-47AA-BC83-C99F80606536}" type="slidenum">
              <a:rPr lang="en-GB" smtClean="0"/>
              <a:t>21</a:t>
            </a:fld>
            <a:endParaRPr lang="en-GB"/>
          </a:p>
        </p:txBody>
      </p:sp>
    </p:spTree>
    <p:extLst>
      <p:ext uri="{BB962C8B-B14F-4D97-AF65-F5344CB8AC3E}">
        <p14:creationId xmlns:p14="http://schemas.microsoft.com/office/powerpoint/2010/main" val="150522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237355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7E7C-A04A-4D21-9D2D-6443B897D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9A4F4F-F0E2-4232-BD04-4B43F7C69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2B75BF-B59F-4111-9038-30B25199534B}"/>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8A0A2FF5-7590-4460-912A-4B9B8DBF2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C26F3-51B3-4D8E-A464-57EA59031F75}"/>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394852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D211-9DAD-4D9B-9C28-CB717BFFD2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A8D028-95FB-4ACF-B7C0-0818AB272A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E38B1-EC49-4597-820F-198D70BD4748}"/>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16FB2EAB-00FD-404E-98E4-ABC91E9C8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424B0-187D-4CE1-920F-C41CA25B6A4D}"/>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389038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2A1CE6-4819-4E46-BBA7-EC55EDF7AA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B69D8C-0FC6-46CE-A8C7-D701D8542F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EAAFB-16FF-43BB-8AA3-138EFD9AF934}"/>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0940B514-1976-427D-9480-DA8663DBD8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722DBD-8D7A-47AB-A928-CA0B06C3C9D6}"/>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342890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255431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269638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7573-7275-4B62-98D6-4DB6B6D76C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4871A4-F899-47C2-BAE8-53D35FE839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11D41-3C8D-4125-B05A-796F7FDEECF7}"/>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F80B0F80-FF0E-4C94-B765-C4FCB43CE9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AAD55-DEEC-43C3-9541-C3749EEB3C4E}"/>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38384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B2B1-741C-4D4E-973E-DB0C7729B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17D409-7FE3-458C-B5B2-BDEB4B9C9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9E626F-BEAA-4EE7-ACFB-508206500364}"/>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B06D6719-AD3E-4217-8686-2516691FE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E7CAD9-4B8F-499D-9A15-432A78335880}"/>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157463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B1BF-547B-48BF-ACF0-2793D4129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98C3-9DC3-45C3-A345-4855ED9316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537DC0-2FB2-4A41-97EB-53AE225BA6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32FC85-5018-466D-A54E-04FD20D1B326}"/>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6" name="Footer Placeholder 5">
            <a:extLst>
              <a:ext uri="{FF2B5EF4-FFF2-40B4-BE49-F238E27FC236}">
                <a16:creationId xmlns:a16="http://schemas.microsoft.com/office/drawing/2014/main" id="{827D7DA3-E6AE-4367-B08E-A6B190B86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3F6FD-8DC5-4C0D-9445-5CE59369DD16}"/>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42066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5AC0-3A77-4A24-9E3B-804F9024E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3469E0-8166-49AE-AB6A-31C3F1D73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0E3CD8-7A67-4DAD-B3CD-B16B7296A2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61C58B-11F7-4BED-87A0-A983538ED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265F09-15DB-484C-9E67-951A805049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3EF82D-32D7-446F-AFC5-576C10FCE44C}"/>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8" name="Footer Placeholder 7">
            <a:extLst>
              <a:ext uri="{FF2B5EF4-FFF2-40B4-BE49-F238E27FC236}">
                <a16:creationId xmlns:a16="http://schemas.microsoft.com/office/drawing/2014/main" id="{4D29D0D9-B35C-4A7A-AD07-A9D98D3BC7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108AFF-7042-4459-A6BD-B075A51C39A2}"/>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247928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F6B5-A720-4CA9-BC97-CA6967743F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E8043E-49D6-4BDC-961F-7331A1E3778F}"/>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4" name="Footer Placeholder 3">
            <a:extLst>
              <a:ext uri="{FF2B5EF4-FFF2-40B4-BE49-F238E27FC236}">
                <a16:creationId xmlns:a16="http://schemas.microsoft.com/office/drawing/2014/main" id="{4E100724-4A35-407F-BEAD-C9D952AD8F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E1F981-D5E1-4725-A9F2-D31A1A6AC209}"/>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104371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57774-12EA-4382-A985-A9B7014FD7A3}"/>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3" name="Footer Placeholder 2">
            <a:extLst>
              <a:ext uri="{FF2B5EF4-FFF2-40B4-BE49-F238E27FC236}">
                <a16:creationId xmlns:a16="http://schemas.microsoft.com/office/drawing/2014/main" id="{CE74DF59-408E-46E3-9B0B-C1903E97C8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543954-C940-4079-9D73-4E33D34A2472}"/>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101101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6341-FE6D-4DD9-885C-B15325396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4EE33B-C944-4D28-8D92-0CCB86A75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5BA6A-231F-4D79-9F73-DBDA39F58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6D5B3-818C-4412-9C83-0CCEBAC11F0A}"/>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6" name="Footer Placeholder 5">
            <a:extLst>
              <a:ext uri="{FF2B5EF4-FFF2-40B4-BE49-F238E27FC236}">
                <a16:creationId xmlns:a16="http://schemas.microsoft.com/office/drawing/2014/main" id="{19ADEA7A-BAD7-4779-915A-EA72BAA59A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632C65-3BDC-454C-9D92-BC039A882E32}"/>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393163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D015-C880-41A0-A440-7A53BC5B1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E0061C-813F-45A2-8F90-8319C229A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10EB8F-126C-4BF1-B0BA-953CE8E16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77A2C-1D8B-4F8E-BCF1-BA825EF5EE87}"/>
              </a:ext>
            </a:extLst>
          </p:cNvPr>
          <p:cNvSpPr>
            <a:spLocks noGrp="1"/>
          </p:cNvSpPr>
          <p:nvPr>
            <p:ph type="dt" sz="half" idx="10"/>
          </p:nvPr>
        </p:nvSpPr>
        <p:spPr/>
        <p:txBody>
          <a:bodyPr/>
          <a:lstStyle/>
          <a:p>
            <a:fld id="{084985EC-0B58-4125-B479-283AF1EC8B94}" type="datetimeFigureOut">
              <a:rPr lang="en-GB" smtClean="0"/>
              <a:t>17/09/2020</a:t>
            </a:fld>
            <a:endParaRPr lang="en-GB"/>
          </a:p>
        </p:txBody>
      </p:sp>
      <p:sp>
        <p:nvSpPr>
          <p:cNvPr id="6" name="Footer Placeholder 5">
            <a:extLst>
              <a:ext uri="{FF2B5EF4-FFF2-40B4-BE49-F238E27FC236}">
                <a16:creationId xmlns:a16="http://schemas.microsoft.com/office/drawing/2014/main" id="{6CE9B4FD-87B0-4829-99B3-884A30169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10710-114E-4BA1-883A-3EA9C87DBEA5}"/>
              </a:ext>
            </a:extLst>
          </p:cNvPr>
          <p:cNvSpPr>
            <a:spLocks noGrp="1"/>
          </p:cNvSpPr>
          <p:nvPr>
            <p:ph type="sldNum" sz="quarter" idx="12"/>
          </p:nvPr>
        </p:nvSpPr>
        <p:spPr/>
        <p:txBody>
          <a:bodyPr/>
          <a:lstStyle/>
          <a:p>
            <a:fld id="{EF8ADC46-47D1-4509-B541-79B27584FA08}" type="slidenum">
              <a:rPr lang="en-GB" smtClean="0"/>
              <a:t>‹#›</a:t>
            </a:fld>
            <a:endParaRPr lang="en-GB"/>
          </a:p>
        </p:txBody>
      </p:sp>
    </p:spTree>
    <p:extLst>
      <p:ext uri="{BB962C8B-B14F-4D97-AF65-F5344CB8AC3E}">
        <p14:creationId xmlns:p14="http://schemas.microsoft.com/office/powerpoint/2010/main" val="256948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39FFC-5C06-49E3-9E78-7E54004EF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446A0-AC88-4B9F-A1BF-65C14EF8C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9A6AC-5D4B-4EF4-96D0-5FF0CD68D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985EC-0B58-4125-B479-283AF1EC8B94}" type="datetimeFigureOut">
              <a:rPr lang="en-GB" smtClean="0"/>
              <a:t>17/09/2020</a:t>
            </a:fld>
            <a:endParaRPr lang="en-GB"/>
          </a:p>
        </p:txBody>
      </p:sp>
      <p:sp>
        <p:nvSpPr>
          <p:cNvPr id="5" name="Footer Placeholder 4">
            <a:extLst>
              <a:ext uri="{FF2B5EF4-FFF2-40B4-BE49-F238E27FC236}">
                <a16:creationId xmlns:a16="http://schemas.microsoft.com/office/drawing/2014/main" id="{4DAF3739-DF3B-4966-A229-207D60F6E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28FE7D-2AD0-4C6D-AD69-9AFDE8B8A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ADC46-47D1-4509-B541-79B27584FA08}" type="slidenum">
              <a:rPr lang="en-GB" smtClean="0"/>
              <a:t>‹#›</a:t>
            </a:fld>
            <a:endParaRPr lang="en-GB"/>
          </a:p>
        </p:txBody>
      </p:sp>
    </p:spTree>
    <p:extLst>
      <p:ext uri="{BB962C8B-B14F-4D97-AF65-F5344CB8AC3E}">
        <p14:creationId xmlns:p14="http://schemas.microsoft.com/office/powerpoint/2010/main" val="363220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0.png"/><Relationship Id="rId1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llergyuk.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diabetes.org.uk/guide-to-diabetes/your-child-and-diabetes" TargetMode="External"/><Relationship Id="rId5" Type="http://schemas.openxmlformats.org/officeDocument/2006/relationships/hyperlink" Target="https://www.asthma.org.uk/advice/child/" TargetMode="External"/><Relationship Id="rId4" Type="http://schemas.openxmlformats.org/officeDocument/2006/relationships/hyperlink" Target="https://eczema.org/information-and-advice/information-for-parents-and-children/children-and-ecze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504807" y="4243369"/>
            <a:ext cx="8177454" cy="1938992"/>
          </a:xfrm>
          <a:prstGeom prst="rect">
            <a:avLst/>
          </a:prstGeom>
          <a:noFill/>
        </p:spPr>
        <p:txBody>
          <a:bodyPr wrap="square" rtlCol="0">
            <a:spAutoFit/>
          </a:bodyPr>
          <a:lstStyle/>
          <a:p>
            <a:pPr algn="ctr"/>
            <a:r>
              <a:rPr lang="en-GB" sz="6600" b="1" dirty="0">
                <a:solidFill>
                  <a:schemeClr val="bg1"/>
                </a:solidFill>
                <a:latin typeface="League Spartan" panose="020B0604020202020204" charset="0"/>
              </a:rPr>
              <a:t>Year 5/6  Lesson 1</a:t>
            </a:r>
          </a:p>
          <a:p>
            <a:pPr algn="ctr"/>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Managing risk: medicines</a:t>
            </a:r>
            <a:endParaRPr lang="en-GB" sz="5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3865" y="2855490"/>
            <a:ext cx="8608396" cy="1200329"/>
          </a:xfrm>
          <a:prstGeom prst="rect">
            <a:avLst/>
          </a:prstGeom>
          <a:solidFill>
            <a:srgbClr val="95519E"/>
          </a:solidFill>
        </p:spPr>
        <p:txBody>
          <a:bodyPr wrap="square" rtlCol="0">
            <a:spAutoFit/>
          </a:bodyPr>
          <a:lstStyle/>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KS2</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4" name="Picture Placeholder 5">
            <a:extLst>
              <a:ext uri="{FF2B5EF4-FFF2-40B4-BE49-F238E27FC236}">
                <a16:creationId xmlns:a16="http://schemas.microsoft.com/office/drawing/2014/main" id="{A4CFF342-B852-4F61-9DFB-04335AED169D}"/>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3224136" y="923391"/>
            <a:ext cx="2300831" cy="2300831"/>
          </a:xfrm>
          <a:prstGeom prst="rect">
            <a:avLst/>
          </a:prstGeom>
        </p:spPr>
      </p:pic>
      <p:pic>
        <p:nvPicPr>
          <p:cNvPr id="16" name="Picture 15">
            <a:hlinkClick r:id="rId5"/>
            <a:extLst>
              <a:ext uri="{FF2B5EF4-FFF2-40B4-BE49-F238E27FC236}">
                <a16:creationId xmlns:a16="http://schemas.microsoft.com/office/drawing/2014/main" id="{F518A354-7D9C-488C-AB09-AC2CFDD4AE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637" y="2519554"/>
            <a:ext cx="10965901" cy="3662541"/>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a:ea typeface="Lato" panose="020B0604020202020204" charset="0"/>
              <a:cs typeface="Lato" panose="020B0604020202020204" charset="0"/>
            </a:endParaRPr>
          </a:p>
          <a:p>
            <a:pPr marL="914400" lvl="1" indent="-457200">
              <a:spcBef>
                <a:spcPts val="1200"/>
              </a:spcBef>
              <a:spcAft>
                <a:spcPts val="600"/>
              </a:spcAft>
              <a:buSzPct val="202000"/>
              <a:buBlip>
                <a:blip r:embed="rId3"/>
              </a:buBlip>
            </a:pPr>
            <a:r>
              <a:rPr lang="en-GB" sz="2400" dirty="0">
                <a:latin typeface="Lato" panose="020B0604020202020204"/>
              </a:rPr>
              <a:t>describe how correct use of medicines can support health and wellbeing </a:t>
            </a:r>
          </a:p>
          <a:p>
            <a:pPr marL="914400" lvl="1" indent="-457200">
              <a:spcBef>
                <a:spcPts val="1200"/>
              </a:spcBef>
              <a:spcAft>
                <a:spcPts val="600"/>
              </a:spcAft>
              <a:buSzPct val="202000"/>
              <a:buBlip>
                <a:blip r:embed="rId3"/>
              </a:buBlip>
            </a:pPr>
            <a:r>
              <a:rPr lang="en-GB" sz="2400" dirty="0">
                <a:latin typeface="Lato" panose="020B0604020202020204"/>
                <a:ea typeface="Lato" panose="020B0604020202020204" charset="0"/>
                <a:cs typeface="Lato" panose="020B0604020202020204" charset="0"/>
              </a:rPr>
              <a:t>explain </a:t>
            </a:r>
            <a:r>
              <a:rPr lang="en-GB" sz="2400" dirty="0">
                <a:latin typeface="Lato" panose="020B0604020202020204"/>
              </a:rPr>
              <a:t>how vaccinations and immunisation can stop disease from spreading</a:t>
            </a:r>
            <a:endParaRPr lang="en-GB" sz="2400" dirty="0">
              <a:latin typeface="Lato" panose="020B0604020202020204"/>
              <a:ea typeface="Lato" panose="020B0604020202020204" charset="0"/>
              <a:cs typeface="Lato" panose="020B0604020202020204" charset="0"/>
            </a:endParaRPr>
          </a:p>
          <a:p>
            <a:pPr marL="914400" lvl="1" indent="-457200">
              <a:spcBef>
                <a:spcPts val="1200"/>
              </a:spcBef>
              <a:spcAft>
                <a:spcPts val="600"/>
              </a:spcAft>
              <a:buSzPct val="202000"/>
              <a:buBlip>
                <a:blip r:embed="rId3"/>
              </a:buBlip>
            </a:pPr>
            <a:r>
              <a:rPr lang="en-GB" sz="2400" dirty="0">
                <a:effectLst/>
                <a:latin typeface="Lato" panose="020B0604020202020204"/>
              </a:rPr>
              <a:t>explain </a:t>
            </a:r>
            <a:r>
              <a:rPr lang="en-GB" sz="2400" dirty="0">
                <a:latin typeface="Lato" panose="020B0604020202020204"/>
              </a:rPr>
              <a:t>the safe use of medicines to help manage illness and allergies </a:t>
            </a:r>
            <a:r>
              <a:rPr lang="en-GB" sz="2400" dirty="0">
                <a:effectLst/>
                <a:latin typeface="Lato" panose="020B0604020202020204"/>
              </a:rPr>
              <a:t> </a:t>
            </a:r>
          </a:p>
          <a:p>
            <a:pPr marL="914400" lvl="1" indent="-457200">
              <a:spcBef>
                <a:spcPts val="1200"/>
              </a:spcBef>
              <a:spcAft>
                <a:spcPts val="600"/>
              </a:spcAft>
              <a:buSzPct val="202000"/>
              <a:buBlip>
                <a:blip r:embed="rId3"/>
              </a:buBlip>
            </a:pPr>
            <a:r>
              <a:rPr lang="en-GB" sz="2400" dirty="0">
                <a:latin typeface="Lato" panose="020B0604020202020204"/>
              </a:rPr>
              <a:t>i</a:t>
            </a:r>
            <a:r>
              <a:rPr lang="en-GB" sz="2400" dirty="0">
                <a:effectLst/>
                <a:latin typeface="Lato" panose="020B0604020202020204"/>
              </a:rPr>
              <a:t>dentify </a:t>
            </a:r>
            <a:r>
              <a:rPr lang="en-GB" sz="2400" dirty="0">
                <a:latin typeface="Lato" panose="020B0604020202020204"/>
              </a:rPr>
              <a:t>where to find further advice about the correct use of medicines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a:off x="2277117" y="565504"/>
            <a:ext cx="9585369" cy="1384995"/>
          </a:xfrm>
          <a:prstGeom prst="rect">
            <a:avLst/>
          </a:prstGeom>
          <a:solidFill>
            <a:schemeClr val="bg1"/>
          </a:solidFill>
        </p:spPr>
        <p:txBody>
          <a:bodyPr wrap="square" rtlCol="0">
            <a:spAutoFit/>
          </a:bodyPr>
          <a:lstStyle/>
          <a:p>
            <a:pPr>
              <a:buSzPct val="202000"/>
            </a:pPr>
            <a:r>
              <a:rPr lang="en-GB" sz="2800" dirty="0">
                <a:latin typeface="League Spartan" panose="020B0604020202020204"/>
              </a:rPr>
              <a:t>We are learning how the correct use of medicines, and how vaccinations and immunisation, can help to maintain health and wellbeing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42109" y="2047129"/>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ACDEB-018C-42E2-9172-ED0B42AF0518}"/>
              </a:ext>
            </a:extLst>
          </p:cNvPr>
          <p:cNvSpPr txBox="1"/>
          <p:nvPr/>
        </p:nvSpPr>
        <p:spPr>
          <a:xfrm>
            <a:off x="308720" y="531132"/>
            <a:ext cx="1058625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Thinking bubbles</a:t>
            </a:r>
          </a:p>
        </p:txBody>
      </p:sp>
      <p:sp>
        <p:nvSpPr>
          <p:cNvPr id="3" name="Rectangle 2">
            <a:extLst>
              <a:ext uri="{FF2B5EF4-FFF2-40B4-BE49-F238E27FC236}">
                <a16:creationId xmlns:a16="http://schemas.microsoft.com/office/drawing/2014/main" id="{EC3232CE-3B69-498E-B927-0935D5A6E7E1}"/>
              </a:ext>
            </a:extLst>
          </p:cNvPr>
          <p:cNvSpPr/>
          <p:nvPr/>
        </p:nvSpPr>
        <p:spPr>
          <a:xfrm>
            <a:off x="308720" y="1417793"/>
            <a:ext cx="8465629" cy="584775"/>
          </a:xfrm>
          <a:prstGeom prst="rect">
            <a:avLst/>
          </a:prstGeom>
        </p:spPr>
        <p:txBody>
          <a:bodyPr wrap="square">
            <a:spAutoFit/>
          </a:bodyPr>
          <a:lstStyle/>
          <a:p>
            <a:r>
              <a:rPr lang="en-GB" sz="3200" dirty="0">
                <a:latin typeface="Lato" panose="020B0604020202020204"/>
                <a:ea typeface="Lato" panose="020B0604020202020204" charset="0"/>
                <a:cs typeface="Lato" panose="020B0604020202020204" charset="0"/>
              </a:rPr>
              <a:t>Write down what you think we can do to manage:</a:t>
            </a:r>
            <a:endParaRPr lang="en-GB" sz="3200" dirty="0">
              <a:latin typeface="Lato" panose="020B0604020202020204" charset="0"/>
              <a:ea typeface="Lato" panose="020B0604020202020204" charset="0"/>
              <a:cs typeface="Lato" panose="020B0604020202020204" charset="0"/>
            </a:endParaRPr>
          </a:p>
        </p:txBody>
      </p:sp>
      <p:sp>
        <p:nvSpPr>
          <p:cNvPr id="7" name="Cloud 6">
            <a:extLst>
              <a:ext uri="{FF2B5EF4-FFF2-40B4-BE49-F238E27FC236}">
                <a16:creationId xmlns:a16="http://schemas.microsoft.com/office/drawing/2014/main" id="{77879BDE-4512-43F3-8C13-8B832206A220}"/>
              </a:ext>
            </a:extLst>
          </p:cNvPr>
          <p:cNvSpPr/>
          <p:nvPr/>
        </p:nvSpPr>
        <p:spPr>
          <a:xfrm>
            <a:off x="649140" y="4091940"/>
            <a:ext cx="2842259" cy="1767838"/>
          </a:xfrm>
          <a:prstGeom prst="cloud">
            <a:avLst/>
          </a:prstGeom>
          <a:ln w="28575">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atin typeface="Lato" panose="020F0502020204030203"/>
              </a:rPr>
              <a:t>illness</a:t>
            </a:r>
          </a:p>
        </p:txBody>
      </p:sp>
      <p:sp>
        <p:nvSpPr>
          <p:cNvPr id="8" name="Cloud 7">
            <a:extLst>
              <a:ext uri="{FF2B5EF4-FFF2-40B4-BE49-F238E27FC236}">
                <a16:creationId xmlns:a16="http://schemas.microsoft.com/office/drawing/2014/main" id="{A08F7D6F-D33B-42CB-B2B3-C50F6D54B758}"/>
              </a:ext>
            </a:extLst>
          </p:cNvPr>
          <p:cNvSpPr/>
          <p:nvPr/>
        </p:nvSpPr>
        <p:spPr>
          <a:xfrm>
            <a:off x="4541534" y="2747744"/>
            <a:ext cx="2842259" cy="1767839"/>
          </a:xfrm>
          <a:prstGeom prst="cloud">
            <a:avLst/>
          </a:prstGeom>
          <a:ln w="28575">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atin typeface="Lato" panose="020F0502020204030203"/>
              </a:rPr>
              <a:t>allergies</a:t>
            </a:r>
          </a:p>
        </p:txBody>
      </p:sp>
      <p:sp>
        <p:nvSpPr>
          <p:cNvPr id="9" name="Cloud 8">
            <a:extLst>
              <a:ext uri="{FF2B5EF4-FFF2-40B4-BE49-F238E27FC236}">
                <a16:creationId xmlns:a16="http://schemas.microsoft.com/office/drawing/2014/main" id="{14BE4A4C-F31E-4047-9287-FEF8554984A8}"/>
              </a:ext>
            </a:extLst>
          </p:cNvPr>
          <p:cNvSpPr/>
          <p:nvPr/>
        </p:nvSpPr>
        <p:spPr>
          <a:xfrm>
            <a:off x="8473440" y="3631663"/>
            <a:ext cx="2842260" cy="1767840"/>
          </a:xfrm>
          <a:prstGeom prst="cloud">
            <a:avLst/>
          </a:prstGeom>
          <a:ln w="28575">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atin typeface="Lato" panose="020F0502020204030203"/>
              </a:rPr>
              <a:t>infectious diseases</a:t>
            </a:r>
          </a:p>
        </p:txBody>
      </p:sp>
      <p:pic>
        <p:nvPicPr>
          <p:cNvPr id="10" name="Picture 9">
            <a:extLst>
              <a:ext uri="{FF2B5EF4-FFF2-40B4-BE49-F238E27FC236}">
                <a16:creationId xmlns:a16="http://schemas.microsoft.com/office/drawing/2014/main" id="{AC08EAAF-DD0F-4839-B3F4-C0B46822A3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7152" y="966295"/>
            <a:ext cx="752882" cy="1259724"/>
          </a:xfrm>
          <a:prstGeom prst="rect">
            <a:avLst/>
          </a:prstGeom>
        </p:spPr>
      </p:pic>
    </p:spTree>
    <p:extLst>
      <p:ext uri="{BB962C8B-B14F-4D97-AF65-F5344CB8AC3E}">
        <p14:creationId xmlns:p14="http://schemas.microsoft.com/office/powerpoint/2010/main" val="29468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5D8E4D-C5E0-4014-8274-6412E64AEBEB}"/>
              </a:ext>
            </a:extLst>
          </p:cNvPr>
          <p:cNvSpPr txBox="1"/>
          <p:nvPr/>
        </p:nvSpPr>
        <p:spPr>
          <a:xfrm>
            <a:off x="174440" y="355721"/>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Medicine use</a:t>
            </a:r>
          </a:p>
        </p:txBody>
      </p:sp>
      <p:sp>
        <p:nvSpPr>
          <p:cNvPr id="3" name="Rectangle 2">
            <a:extLst>
              <a:ext uri="{FF2B5EF4-FFF2-40B4-BE49-F238E27FC236}">
                <a16:creationId xmlns:a16="http://schemas.microsoft.com/office/drawing/2014/main" id="{A131140D-162F-4C0C-B64B-59FC872210F7}"/>
              </a:ext>
            </a:extLst>
          </p:cNvPr>
          <p:cNvSpPr/>
          <p:nvPr/>
        </p:nvSpPr>
        <p:spPr>
          <a:xfrm>
            <a:off x="174440" y="1012455"/>
            <a:ext cx="11702126" cy="954107"/>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The use of a medicine depends on the type of disease or illness someone has. Medicines can:</a:t>
            </a:r>
            <a:endParaRPr lang="en-GB" sz="2800" dirty="0">
              <a:latin typeface="Lato" panose="020B0604020202020204" charset="0"/>
              <a:ea typeface="Lato" panose="020B0604020202020204" charset="0"/>
              <a:cs typeface="Lato" panose="020B0604020202020204" charset="0"/>
            </a:endParaRPr>
          </a:p>
        </p:txBody>
      </p:sp>
      <p:sp>
        <p:nvSpPr>
          <p:cNvPr id="14" name="Rectangle: Rounded Corners 13">
            <a:extLst>
              <a:ext uri="{FF2B5EF4-FFF2-40B4-BE49-F238E27FC236}">
                <a16:creationId xmlns:a16="http://schemas.microsoft.com/office/drawing/2014/main" id="{EB399F06-25FB-459E-86EA-6AC41ADA486F}"/>
              </a:ext>
            </a:extLst>
          </p:cNvPr>
          <p:cNvSpPr/>
          <p:nvPr/>
        </p:nvSpPr>
        <p:spPr>
          <a:xfrm>
            <a:off x="7521556" y="2165147"/>
            <a:ext cx="3679565" cy="1815882"/>
          </a:xfrm>
          <a:prstGeom prst="roundRect">
            <a:avLst/>
          </a:prstGeom>
          <a:solidFill>
            <a:schemeClr val="bg1"/>
          </a:solid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ato" panose="020B0604020202020204"/>
              </a:rPr>
              <a:t>Help someone feel better and relieve pain, such as from a headache</a:t>
            </a:r>
          </a:p>
        </p:txBody>
      </p:sp>
      <p:sp>
        <p:nvSpPr>
          <p:cNvPr id="15" name="Rectangle: Rounded Corners 14">
            <a:extLst>
              <a:ext uri="{FF2B5EF4-FFF2-40B4-BE49-F238E27FC236}">
                <a16:creationId xmlns:a16="http://schemas.microsoft.com/office/drawing/2014/main" id="{EBCCEDC8-EB66-4007-8A46-60E1C76DFC01}"/>
              </a:ext>
            </a:extLst>
          </p:cNvPr>
          <p:cNvSpPr/>
          <p:nvPr/>
        </p:nvSpPr>
        <p:spPr>
          <a:xfrm>
            <a:off x="7521556" y="4438890"/>
            <a:ext cx="3679565" cy="1815882"/>
          </a:xfrm>
          <a:prstGeom prst="roundRect">
            <a:avLst/>
          </a:prstGeom>
          <a:solidFill>
            <a:schemeClr val="bg1"/>
          </a:solid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ato" panose="020B0604020202020204"/>
              </a:rPr>
              <a:t>Help the body recover from illness</a:t>
            </a:r>
          </a:p>
        </p:txBody>
      </p:sp>
      <p:sp>
        <p:nvSpPr>
          <p:cNvPr id="16" name="Rectangle: Rounded Corners 15">
            <a:extLst>
              <a:ext uri="{FF2B5EF4-FFF2-40B4-BE49-F238E27FC236}">
                <a16:creationId xmlns:a16="http://schemas.microsoft.com/office/drawing/2014/main" id="{695B7412-E335-4EC2-885B-45F4DDC4BFF4}"/>
              </a:ext>
            </a:extLst>
          </p:cNvPr>
          <p:cNvSpPr/>
          <p:nvPr/>
        </p:nvSpPr>
        <p:spPr>
          <a:xfrm>
            <a:off x="1013181" y="2165147"/>
            <a:ext cx="3679565" cy="1815882"/>
          </a:xfrm>
          <a:prstGeom prst="roundRect">
            <a:avLst/>
          </a:prstGeom>
          <a:solidFill>
            <a:schemeClr val="bg1"/>
          </a:solid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ato" panose="020B0604020202020204"/>
              </a:rPr>
              <a:t>Prevent someone from becoming ill or stop a disease from spreading</a:t>
            </a:r>
          </a:p>
        </p:txBody>
      </p:sp>
      <p:sp>
        <p:nvSpPr>
          <p:cNvPr id="17" name="Rectangle: Rounded Corners 16">
            <a:extLst>
              <a:ext uri="{FF2B5EF4-FFF2-40B4-BE49-F238E27FC236}">
                <a16:creationId xmlns:a16="http://schemas.microsoft.com/office/drawing/2014/main" id="{62800B29-D3A1-46D0-A949-60B9CE06AD78}"/>
              </a:ext>
            </a:extLst>
          </p:cNvPr>
          <p:cNvSpPr/>
          <p:nvPr/>
        </p:nvSpPr>
        <p:spPr>
          <a:xfrm>
            <a:off x="1013180" y="4438890"/>
            <a:ext cx="3679565" cy="1815882"/>
          </a:xfrm>
          <a:prstGeom prst="roundRect">
            <a:avLst/>
          </a:prstGeom>
          <a:solidFill>
            <a:schemeClr val="bg1"/>
          </a:solid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ato" panose="020B0604020202020204"/>
              </a:rPr>
              <a:t>Help someone manage an ongoing health condition, such as asthma or diabetes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97595" y="2771474"/>
            <a:ext cx="2419110" cy="2419110"/>
          </a:xfrm>
          <a:prstGeom prst="rect">
            <a:avLst/>
          </a:prstGeom>
        </p:spPr>
      </p:pic>
    </p:spTree>
    <p:extLst>
      <p:ext uri="{BB962C8B-B14F-4D97-AF65-F5344CB8AC3E}">
        <p14:creationId xmlns:p14="http://schemas.microsoft.com/office/powerpoint/2010/main" val="24835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68742-AFFD-4A7B-8E12-5C606204DE16}"/>
              </a:ext>
            </a:extLst>
          </p:cNvPr>
          <p:cNvSpPr txBox="1"/>
          <p:nvPr/>
        </p:nvSpPr>
        <p:spPr>
          <a:xfrm>
            <a:off x="174440" y="206700"/>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Vaccination card game</a:t>
            </a:r>
          </a:p>
        </p:txBody>
      </p:sp>
      <p:sp>
        <p:nvSpPr>
          <p:cNvPr id="3" name="Rectangle: Rounded Corners 2">
            <a:extLst>
              <a:ext uri="{FF2B5EF4-FFF2-40B4-BE49-F238E27FC236}">
                <a16:creationId xmlns:a16="http://schemas.microsoft.com/office/drawing/2014/main" id="{22322975-30DE-4353-9603-7D77CCD48D22}"/>
              </a:ext>
            </a:extLst>
          </p:cNvPr>
          <p:cNvSpPr/>
          <p:nvPr/>
        </p:nvSpPr>
        <p:spPr>
          <a:xfrm rot="21175578">
            <a:off x="9241923" y="2418500"/>
            <a:ext cx="2494584" cy="1573985"/>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Rectangle: Rounded Corners 3">
            <a:extLst>
              <a:ext uri="{FF2B5EF4-FFF2-40B4-BE49-F238E27FC236}">
                <a16:creationId xmlns:a16="http://schemas.microsoft.com/office/drawing/2014/main" id="{1AC3A79C-5FE8-49FD-9E84-8A293C812909}"/>
              </a:ext>
            </a:extLst>
          </p:cNvPr>
          <p:cNvSpPr/>
          <p:nvPr/>
        </p:nvSpPr>
        <p:spPr>
          <a:xfrm rot="413970">
            <a:off x="9155025" y="269107"/>
            <a:ext cx="2413199" cy="160407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5" name="Rectangle: Rounded Corners 4">
            <a:extLst>
              <a:ext uri="{FF2B5EF4-FFF2-40B4-BE49-F238E27FC236}">
                <a16:creationId xmlns:a16="http://schemas.microsoft.com/office/drawing/2014/main" id="{EA8C09AD-922A-48CC-84F7-CC9A1A79A75C}"/>
              </a:ext>
            </a:extLst>
          </p:cNvPr>
          <p:cNvSpPr/>
          <p:nvPr/>
        </p:nvSpPr>
        <p:spPr>
          <a:xfrm rot="372307">
            <a:off x="9145172" y="4672463"/>
            <a:ext cx="2494584" cy="1573985"/>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Lato" panose="020B0604020202020204" charset="0"/>
                <a:ea typeface="Lato" panose="020B0604020202020204" charset="0"/>
                <a:cs typeface="Lato" panose="020B0604020202020204" charset="0"/>
              </a:rPr>
              <a:t>V</a:t>
            </a:r>
          </a:p>
        </p:txBody>
      </p:sp>
      <p:sp>
        <p:nvSpPr>
          <p:cNvPr id="6" name="Oval 5">
            <a:extLst>
              <a:ext uri="{FF2B5EF4-FFF2-40B4-BE49-F238E27FC236}">
                <a16:creationId xmlns:a16="http://schemas.microsoft.com/office/drawing/2014/main" id="{321AD38D-1F6F-4346-A914-E78167E3BE73}"/>
              </a:ext>
            </a:extLst>
          </p:cNvPr>
          <p:cNvSpPr/>
          <p:nvPr/>
        </p:nvSpPr>
        <p:spPr>
          <a:xfrm>
            <a:off x="10260615" y="2936763"/>
            <a:ext cx="457200" cy="460456"/>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0F02EB2-109E-494E-816A-6C18283FD040}"/>
              </a:ext>
            </a:extLst>
          </p:cNvPr>
          <p:cNvSpPr/>
          <p:nvPr/>
        </p:nvSpPr>
        <p:spPr>
          <a:xfrm>
            <a:off x="10133024" y="739144"/>
            <a:ext cx="457200" cy="460456"/>
          </a:xfrm>
          <a:prstGeom prst="ellipse">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8AFA22C-E1F7-4818-8EDF-40B700E200C8}"/>
              </a:ext>
            </a:extLst>
          </p:cNvPr>
          <p:cNvSpPr/>
          <p:nvPr/>
        </p:nvSpPr>
        <p:spPr>
          <a:xfrm>
            <a:off x="174440" y="976141"/>
            <a:ext cx="8735384" cy="5693866"/>
          </a:xfrm>
          <a:prstGeom prst="rect">
            <a:avLst/>
          </a:prstGeom>
        </p:spPr>
        <p:txBody>
          <a:bodyPr wrap="square">
            <a:spAutoFit/>
          </a:bodyPr>
          <a:lstStyle/>
          <a:p>
            <a:r>
              <a:rPr lang="en-GB" sz="2400" dirty="0">
                <a:latin typeface="Lato" panose="020B0604020202020204" charset="0"/>
                <a:ea typeface="Lato" panose="020B0604020202020204" charset="0"/>
                <a:cs typeface="Lato" panose="020B0604020202020204" charset="0"/>
              </a:rPr>
              <a:t>With your group, place all cards face down on the table except the card with the red dot.</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One person takes this card and places it next to </a:t>
            </a:r>
          </a:p>
          <a:p>
            <a:r>
              <a:rPr lang="en-GB" sz="2400" dirty="0">
                <a:latin typeface="Lato" panose="020B0604020202020204" charset="0"/>
                <a:ea typeface="Lato" panose="020B0604020202020204" charset="0"/>
                <a:cs typeface="Lato" panose="020B0604020202020204" charset="0"/>
              </a:rPr>
              <a:t>another face-down card. Now they turn over the face-down card.</a:t>
            </a:r>
          </a:p>
          <a:p>
            <a:endParaRPr lang="en-GB" sz="2400" dirty="0">
              <a:latin typeface="Lato" panose="020B0604020202020204" charset="0"/>
              <a:ea typeface="Lato" panose="020B0604020202020204" charset="0"/>
              <a:cs typeface="Lato" panose="020B0604020202020204" charset="0"/>
            </a:endParaRPr>
          </a:p>
          <a:p>
            <a:pPr marL="285750" lvl="0" indent="-28575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it has a V on it, that person is vaccinated against the virus, so will not catch it. The V card can be put to one side. </a:t>
            </a:r>
          </a:p>
          <a:p>
            <a:pPr marL="285750" lvl="0" indent="-28575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the card that is turned over has a circle on it, that person is not vaccinated so catches the virus. Colour the circle in red to make a second virus card. </a:t>
            </a:r>
          </a:p>
          <a:p>
            <a:pPr lvl="0"/>
            <a:endParaRPr lang="en-GB" sz="2400" dirty="0">
              <a:latin typeface="Lato" panose="020B0604020202020204" charset="0"/>
              <a:ea typeface="Lato" panose="020B0604020202020204" charset="0"/>
              <a:cs typeface="Lato" panose="020B0604020202020204" charset="0"/>
            </a:endParaRPr>
          </a:p>
          <a:p>
            <a:pPr lvl="0"/>
            <a:r>
              <a:rPr lang="en-GB" sz="2400" dirty="0">
                <a:latin typeface="Lato" panose="020B0604020202020204" charset="0"/>
                <a:ea typeface="Lato" panose="020B0604020202020204" charset="0"/>
                <a:cs typeface="Lato" panose="020B0604020202020204" charset="0"/>
              </a:rPr>
              <a:t>Take it in turns to place a virus card next to another face-down card and repeat the process.</a:t>
            </a:r>
          </a:p>
          <a:p>
            <a:endParaRPr lang="en-GB" sz="2800" dirty="0">
              <a:latin typeface="Lato" panose="020B0604020202020204"/>
              <a:ea typeface="Lato" panose="020B0604020202020204" charset="0"/>
              <a:cs typeface="Lato" panose="020B0604020202020204" charset="0"/>
            </a:endParaRPr>
          </a:p>
        </p:txBody>
      </p:sp>
    </p:spTree>
    <p:extLst>
      <p:ext uri="{BB962C8B-B14F-4D97-AF65-F5344CB8AC3E}">
        <p14:creationId xmlns:p14="http://schemas.microsoft.com/office/powerpoint/2010/main" val="287530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22322975-30DE-4353-9603-7D77CCD48D22}"/>
              </a:ext>
            </a:extLst>
          </p:cNvPr>
          <p:cNvSpPr/>
          <p:nvPr/>
        </p:nvSpPr>
        <p:spPr>
          <a:xfrm>
            <a:off x="3463424" y="1898777"/>
            <a:ext cx="2494584" cy="1573985"/>
          </a:xfrm>
          <a:prstGeom prst="roundRect">
            <a:avLst/>
          </a:prstGeom>
          <a:solidFill>
            <a:srgbClr val="95519E"/>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grpSp>
        <p:nvGrpSpPr>
          <p:cNvPr id="14" name="Group 13"/>
          <p:cNvGrpSpPr/>
          <p:nvPr/>
        </p:nvGrpSpPr>
        <p:grpSpPr>
          <a:xfrm>
            <a:off x="557124" y="1883735"/>
            <a:ext cx="2413199" cy="1604072"/>
            <a:chOff x="1395324" y="623138"/>
            <a:chExt cx="2413199" cy="1604072"/>
          </a:xfrm>
        </p:grpSpPr>
        <p:sp>
          <p:nvSpPr>
            <p:cNvPr id="3" name="Rectangle: Rounded Corners 3">
              <a:extLst>
                <a:ext uri="{FF2B5EF4-FFF2-40B4-BE49-F238E27FC236}">
                  <a16:creationId xmlns:a16="http://schemas.microsoft.com/office/drawing/2014/main" id="{1AC3A79C-5FE8-49FD-9E84-8A293C812909}"/>
                </a:ext>
              </a:extLst>
            </p:cNvPr>
            <p:cNvSpPr/>
            <p:nvPr/>
          </p:nvSpPr>
          <p:spPr>
            <a:xfrm>
              <a:off x="1395324" y="623138"/>
              <a:ext cx="2413199" cy="160407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Oval 3">
              <a:extLst>
                <a:ext uri="{FF2B5EF4-FFF2-40B4-BE49-F238E27FC236}">
                  <a16:creationId xmlns:a16="http://schemas.microsoft.com/office/drawing/2014/main" id="{80F02EB2-109E-494E-816A-6C18283FD040}"/>
                </a:ext>
              </a:extLst>
            </p:cNvPr>
            <p:cNvSpPr/>
            <p:nvPr/>
          </p:nvSpPr>
          <p:spPr>
            <a:xfrm rot="21186030">
              <a:off x="2373323" y="1194945"/>
              <a:ext cx="457200" cy="460456"/>
            </a:xfrm>
            <a:prstGeom prst="ellipse">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Rounded Corners 4">
            <a:extLst>
              <a:ext uri="{FF2B5EF4-FFF2-40B4-BE49-F238E27FC236}">
                <a16:creationId xmlns:a16="http://schemas.microsoft.com/office/drawing/2014/main" id="{EA8C09AD-922A-48CC-84F7-CC9A1A79A75C}"/>
              </a:ext>
            </a:extLst>
          </p:cNvPr>
          <p:cNvSpPr/>
          <p:nvPr/>
        </p:nvSpPr>
        <p:spPr>
          <a:xfrm>
            <a:off x="6333624" y="1883735"/>
            <a:ext cx="2494584" cy="1573985"/>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Lato" panose="020B0604020202020204" charset="0"/>
                <a:ea typeface="Lato" panose="020B0604020202020204" charset="0"/>
                <a:cs typeface="Lato" panose="020B0604020202020204" charset="0"/>
              </a:rPr>
              <a:t>V</a:t>
            </a:r>
          </a:p>
        </p:txBody>
      </p:sp>
      <p:grpSp>
        <p:nvGrpSpPr>
          <p:cNvPr id="15" name="Group 14"/>
          <p:cNvGrpSpPr/>
          <p:nvPr/>
        </p:nvGrpSpPr>
        <p:grpSpPr>
          <a:xfrm>
            <a:off x="557124" y="4246422"/>
            <a:ext cx="2413199" cy="1604072"/>
            <a:chOff x="1307902" y="3547922"/>
            <a:chExt cx="2413199" cy="1604072"/>
          </a:xfrm>
        </p:grpSpPr>
        <p:sp>
          <p:nvSpPr>
            <p:cNvPr id="6" name="Rectangle: Rounded Corners 3">
              <a:extLst>
                <a:ext uri="{FF2B5EF4-FFF2-40B4-BE49-F238E27FC236}">
                  <a16:creationId xmlns:a16="http://schemas.microsoft.com/office/drawing/2014/main" id="{1AC3A79C-5FE8-49FD-9E84-8A293C812909}"/>
                </a:ext>
              </a:extLst>
            </p:cNvPr>
            <p:cNvSpPr/>
            <p:nvPr/>
          </p:nvSpPr>
          <p:spPr>
            <a:xfrm>
              <a:off x="1307902" y="3547922"/>
              <a:ext cx="2413199" cy="160407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7" name="Oval 6">
              <a:extLst>
                <a:ext uri="{FF2B5EF4-FFF2-40B4-BE49-F238E27FC236}">
                  <a16:creationId xmlns:a16="http://schemas.microsoft.com/office/drawing/2014/main" id="{80F02EB2-109E-494E-816A-6C18283FD040}"/>
                </a:ext>
              </a:extLst>
            </p:cNvPr>
            <p:cNvSpPr/>
            <p:nvPr/>
          </p:nvSpPr>
          <p:spPr>
            <a:xfrm rot="21186030">
              <a:off x="2285902" y="4119730"/>
              <a:ext cx="457200" cy="460456"/>
            </a:xfrm>
            <a:prstGeom prst="ellipse">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Rounded Corners 2">
            <a:extLst>
              <a:ext uri="{FF2B5EF4-FFF2-40B4-BE49-F238E27FC236}">
                <a16:creationId xmlns:a16="http://schemas.microsoft.com/office/drawing/2014/main" id="{22322975-30DE-4353-9603-7D77CCD48D22}"/>
              </a:ext>
            </a:extLst>
          </p:cNvPr>
          <p:cNvSpPr/>
          <p:nvPr/>
        </p:nvSpPr>
        <p:spPr>
          <a:xfrm>
            <a:off x="3463425" y="4279281"/>
            <a:ext cx="2494584" cy="1573985"/>
          </a:xfrm>
          <a:prstGeom prst="roundRect">
            <a:avLst/>
          </a:prstGeom>
          <a:solidFill>
            <a:srgbClr val="95519E"/>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grpSp>
        <p:nvGrpSpPr>
          <p:cNvPr id="13" name="Group 12"/>
          <p:cNvGrpSpPr/>
          <p:nvPr/>
        </p:nvGrpSpPr>
        <p:grpSpPr>
          <a:xfrm>
            <a:off x="6421046" y="4261465"/>
            <a:ext cx="2494584" cy="1573985"/>
            <a:chOff x="7259245" y="2788265"/>
            <a:chExt cx="2494584" cy="1573985"/>
          </a:xfrm>
        </p:grpSpPr>
        <p:sp>
          <p:nvSpPr>
            <p:cNvPr id="8" name="Rectangle: Rounded Corners 2">
              <a:extLst>
                <a:ext uri="{FF2B5EF4-FFF2-40B4-BE49-F238E27FC236}">
                  <a16:creationId xmlns:a16="http://schemas.microsoft.com/office/drawing/2014/main" id="{22322975-30DE-4353-9603-7D77CCD48D22}"/>
                </a:ext>
              </a:extLst>
            </p:cNvPr>
            <p:cNvSpPr/>
            <p:nvPr/>
          </p:nvSpPr>
          <p:spPr>
            <a:xfrm>
              <a:off x="7259245" y="2788265"/>
              <a:ext cx="2494584" cy="1573985"/>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10" name="Oval 9">
              <a:extLst>
                <a:ext uri="{FF2B5EF4-FFF2-40B4-BE49-F238E27FC236}">
                  <a16:creationId xmlns:a16="http://schemas.microsoft.com/office/drawing/2014/main" id="{321AD38D-1F6F-4346-A914-E78167E3BE73}"/>
                </a:ext>
              </a:extLst>
            </p:cNvPr>
            <p:cNvSpPr/>
            <p:nvPr/>
          </p:nvSpPr>
          <p:spPr>
            <a:xfrm>
              <a:off x="8277937" y="3319235"/>
              <a:ext cx="457200" cy="460456"/>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val 11">
            <a:extLst>
              <a:ext uri="{FF2B5EF4-FFF2-40B4-BE49-F238E27FC236}">
                <a16:creationId xmlns:a16="http://schemas.microsoft.com/office/drawing/2014/main" id="{80F02EB2-109E-494E-816A-6C18283FD040}"/>
              </a:ext>
            </a:extLst>
          </p:cNvPr>
          <p:cNvSpPr/>
          <p:nvPr/>
        </p:nvSpPr>
        <p:spPr>
          <a:xfrm rot="21186030">
            <a:off x="7390575" y="4766591"/>
            <a:ext cx="555526" cy="548565"/>
          </a:xfrm>
          <a:prstGeom prst="ellipse">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9321309" y="1987686"/>
            <a:ext cx="2590800" cy="954107"/>
          </a:xfrm>
          <a:prstGeom prst="rect">
            <a:avLst/>
          </a:prstGeom>
          <a:noFill/>
        </p:spPr>
        <p:txBody>
          <a:bodyPr wrap="square" rtlCol="0">
            <a:spAutoFit/>
          </a:bodyPr>
          <a:lstStyle/>
          <a:p>
            <a:pPr algn="ctr"/>
            <a:r>
              <a:rPr lang="en-GB" sz="2800" dirty="0">
                <a:latin typeface="Lato" panose="020B0604020202020204"/>
              </a:rPr>
              <a:t>Vaccinated card! Put to one side. </a:t>
            </a:r>
          </a:p>
        </p:txBody>
      </p:sp>
      <p:sp>
        <p:nvSpPr>
          <p:cNvPr id="16" name="Title 15"/>
          <p:cNvSpPr>
            <a:spLocks noGrp="1"/>
          </p:cNvSpPr>
          <p:nvPr>
            <p:ph type="title"/>
          </p:nvPr>
        </p:nvSpPr>
        <p:spPr>
          <a:xfrm>
            <a:off x="431800" y="263118"/>
            <a:ext cx="10515600" cy="1325563"/>
          </a:xfrm>
        </p:spPr>
        <p:txBody>
          <a:bodyPr/>
          <a:lstStyle/>
          <a:p>
            <a:r>
              <a:rPr lang="en-GB" dirty="0">
                <a:solidFill>
                  <a:srgbClr val="95519E"/>
                </a:solidFill>
                <a:latin typeface="League Spartan" panose="00000800000000000000" pitchFamily="50" charset="0"/>
              </a:rPr>
              <a:t>Card game demonstration</a:t>
            </a:r>
          </a:p>
        </p:txBody>
      </p:sp>
      <p:sp>
        <p:nvSpPr>
          <p:cNvPr id="18" name="TextBox 17"/>
          <p:cNvSpPr txBox="1"/>
          <p:nvPr/>
        </p:nvSpPr>
        <p:spPr>
          <a:xfrm>
            <a:off x="9093430" y="4034612"/>
            <a:ext cx="2966416" cy="1815882"/>
          </a:xfrm>
          <a:prstGeom prst="rect">
            <a:avLst/>
          </a:prstGeom>
          <a:noFill/>
        </p:spPr>
        <p:txBody>
          <a:bodyPr wrap="square" rtlCol="0">
            <a:spAutoFit/>
          </a:bodyPr>
          <a:lstStyle/>
          <a:p>
            <a:pPr algn="ctr"/>
            <a:r>
              <a:rPr lang="en-GB" sz="2800" dirty="0">
                <a:latin typeface="Lato" panose="020B0604020202020204"/>
              </a:rPr>
              <a:t>Non-vaccinated card. Colour the circle in red. The virus has spread. </a:t>
            </a:r>
          </a:p>
        </p:txBody>
      </p:sp>
    </p:spTree>
    <p:extLst>
      <p:ext uri="{BB962C8B-B14F-4D97-AF65-F5344CB8AC3E}">
        <p14:creationId xmlns:p14="http://schemas.microsoft.com/office/powerpoint/2010/main" val="39550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xit" presetSubtype="10" fill="hold" grpId="0" nodeType="clickEffect">
                                  <p:stCondLst>
                                    <p:cond delay="0"/>
                                  </p:stCondLst>
                                  <p:childTnLst>
                                    <p:anim calcmode="lin" valueType="num">
                                      <p:cBhvr>
                                        <p:cTn id="10" dur="2000"/>
                                        <p:tgtEl>
                                          <p:spTgt spid="2"/>
                                        </p:tgtEl>
                                        <p:attrNameLst>
                                          <p:attrName>ppt_h</p:attrName>
                                        </p:attrNameLst>
                                      </p:cBhvr>
                                      <p:tavLst>
                                        <p:tav tm="0">
                                          <p:val>
                                            <p:strVal val="ppt_h"/>
                                          </p:val>
                                        </p:tav>
                                        <p:tav tm="100000">
                                          <p:val>
                                            <p:strVal val="ppt_h"/>
                                          </p:val>
                                        </p:tav>
                                      </p:tavLst>
                                    </p:anim>
                                    <p:anim calcmode="lin" valueType="num">
                                      <p:cBhvr>
                                        <p:cTn id="11"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9" presetClass="exit" presetSubtype="10" fill="hold" grpId="0" nodeType="clickEffect">
                                  <p:stCondLst>
                                    <p:cond delay="0"/>
                                  </p:stCondLst>
                                  <p:childTnLst>
                                    <p:anim calcmode="lin" valueType="num">
                                      <p:cBhvr>
                                        <p:cTn id="28" dur="2000"/>
                                        <p:tgtEl>
                                          <p:spTgt spid="9"/>
                                        </p:tgtEl>
                                        <p:attrNameLst>
                                          <p:attrName>ppt_h</p:attrName>
                                        </p:attrNameLst>
                                      </p:cBhvr>
                                      <p:tavLst>
                                        <p:tav tm="0">
                                          <p:val>
                                            <p:strVal val="ppt_h"/>
                                          </p:val>
                                        </p:tav>
                                        <p:tav tm="100000">
                                          <p:val>
                                            <p:strVal val="ppt_h"/>
                                          </p:val>
                                        </p:tav>
                                      </p:tavLst>
                                    </p:anim>
                                    <p:anim calcmode="lin" valueType="num">
                                      <p:cBhvr>
                                        <p:cTn id="29"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0" dur="1" fill="hold">
                                          <p:stCondLst>
                                            <p:cond delay="1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2" grpId="0" animBg="1"/>
      <p:bldP spid="11"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D03E28-AD53-4413-BCC4-8AF4FA9DC41D}"/>
              </a:ext>
            </a:extLst>
          </p:cNvPr>
          <p:cNvSpPr txBox="1"/>
          <p:nvPr/>
        </p:nvSpPr>
        <p:spPr>
          <a:xfrm>
            <a:off x="174440" y="58465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Vaccination card game</a:t>
            </a:r>
          </a:p>
        </p:txBody>
      </p:sp>
      <p:sp>
        <p:nvSpPr>
          <p:cNvPr id="3" name="Rectangle 2">
            <a:extLst>
              <a:ext uri="{FF2B5EF4-FFF2-40B4-BE49-F238E27FC236}">
                <a16:creationId xmlns:a16="http://schemas.microsoft.com/office/drawing/2014/main" id="{3E3A315B-30B9-4750-B9D3-FB04F9763C30}"/>
              </a:ext>
            </a:extLst>
          </p:cNvPr>
          <p:cNvSpPr/>
          <p:nvPr/>
        </p:nvSpPr>
        <p:spPr>
          <a:xfrm>
            <a:off x="351878" y="1815051"/>
            <a:ext cx="6314632" cy="3108543"/>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Once all the cards have been turned over, share the outcome of your game.</a:t>
            </a:r>
          </a:p>
          <a:p>
            <a:endParaRPr lang="en-GB" sz="2800" dirty="0">
              <a:latin typeface="Lato" panose="020B0604020202020204" charset="0"/>
              <a:ea typeface="Lato" panose="020B0604020202020204" charset="0"/>
              <a:cs typeface="Lato" panose="020B0604020202020204" charset="0"/>
            </a:endParaRPr>
          </a:p>
          <a:p>
            <a:pPr marL="342900" indent="-3429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How many people were infected?</a:t>
            </a:r>
          </a:p>
          <a:p>
            <a:pPr marL="342900" indent="-3429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How many people were vaccinated?</a:t>
            </a:r>
          </a:p>
          <a:p>
            <a:pPr marL="342900" indent="-342900">
              <a:buFont typeface="Arial" panose="020B0604020202020204" pitchFamily="34" charset="0"/>
              <a:buChar char="•"/>
            </a:pPr>
            <a:r>
              <a:rPr lang="en-GB" sz="2800" dirty="0">
                <a:latin typeface="Lato" panose="020B0604020202020204"/>
                <a:ea typeface="Lato" panose="020B0604020202020204" charset="0"/>
                <a:cs typeface="Lato" panose="020B0604020202020204" charset="0"/>
              </a:rPr>
              <a:t>Do you think your population is protected from the virus?</a:t>
            </a:r>
          </a:p>
        </p:txBody>
      </p:sp>
      <p:pic>
        <p:nvPicPr>
          <p:cNvPr id="4" name="Picture 3">
            <a:extLst>
              <a:ext uri="{FF2B5EF4-FFF2-40B4-BE49-F238E27FC236}">
                <a16:creationId xmlns:a16="http://schemas.microsoft.com/office/drawing/2014/main" id="{F1084526-29CC-4B05-9D4D-87AB2D9B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1396614" y="5667943"/>
            <a:ext cx="423304" cy="994688"/>
          </a:xfrm>
          <a:prstGeom prst="rect">
            <a:avLst/>
          </a:prstGeom>
        </p:spPr>
      </p:pic>
      <p:pic>
        <p:nvPicPr>
          <p:cNvPr id="5" name="Picture 4">
            <a:extLst>
              <a:ext uri="{FF2B5EF4-FFF2-40B4-BE49-F238E27FC236}">
                <a16:creationId xmlns:a16="http://schemas.microsoft.com/office/drawing/2014/main" id="{16834282-E889-4F81-BE8B-2502A576709B}"/>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14970" y="5719145"/>
            <a:ext cx="810306" cy="892287"/>
          </a:xfrm>
          <a:prstGeom prst="rect">
            <a:avLst/>
          </a:prstGeom>
        </p:spPr>
      </p:pic>
      <p:pic>
        <p:nvPicPr>
          <p:cNvPr id="7" name="Picture 6">
            <a:extLst>
              <a:ext uri="{FF2B5EF4-FFF2-40B4-BE49-F238E27FC236}">
                <a16:creationId xmlns:a16="http://schemas.microsoft.com/office/drawing/2014/main" id="{2EFAA2D6-F7C6-43FF-904C-9F009E64F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348" y="1354093"/>
            <a:ext cx="4538795" cy="4538795"/>
          </a:xfrm>
          <a:prstGeom prst="rect">
            <a:avLst/>
          </a:prstGeom>
        </p:spPr>
      </p:pic>
    </p:spTree>
    <p:extLst>
      <p:ext uri="{BB962C8B-B14F-4D97-AF65-F5344CB8AC3E}">
        <p14:creationId xmlns:p14="http://schemas.microsoft.com/office/powerpoint/2010/main" val="185271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E3CF3-108A-4EA1-AF24-07C7A40AC78E}"/>
              </a:ext>
            </a:extLst>
          </p:cNvPr>
          <p:cNvSpPr txBox="1"/>
          <p:nvPr/>
        </p:nvSpPr>
        <p:spPr>
          <a:xfrm>
            <a:off x="174440" y="58465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Rainbow groups</a:t>
            </a:r>
          </a:p>
        </p:txBody>
      </p:sp>
      <p:sp>
        <p:nvSpPr>
          <p:cNvPr id="3" name="Rectangle 2">
            <a:extLst>
              <a:ext uri="{FF2B5EF4-FFF2-40B4-BE49-F238E27FC236}">
                <a16:creationId xmlns:a16="http://schemas.microsoft.com/office/drawing/2014/main" id="{2F76E8A3-EF12-4083-8D68-39531F4D520A}"/>
              </a:ext>
            </a:extLst>
          </p:cNvPr>
          <p:cNvSpPr/>
          <p:nvPr/>
        </p:nvSpPr>
        <p:spPr>
          <a:xfrm>
            <a:off x="354011" y="1606520"/>
            <a:ext cx="6694193" cy="523220"/>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In your groups, read the case study.</a:t>
            </a:r>
            <a:endParaRPr lang="en-GB" sz="2800" dirty="0">
              <a:latin typeface="Lato" panose="020B0604020202020204"/>
              <a:ea typeface="Lato" panose="020B0604020202020204" charset="0"/>
              <a:cs typeface="Lato" panose="020B0604020202020204" charset="0"/>
            </a:endParaRPr>
          </a:p>
        </p:txBody>
      </p:sp>
      <p:sp>
        <p:nvSpPr>
          <p:cNvPr id="10" name="Rectangle 9">
            <a:extLst>
              <a:ext uri="{FF2B5EF4-FFF2-40B4-BE49-F238E27FC236}">
                <a16:creationId xmlns:a16="http://schemas.microsoft.com/office/drawing/2014/main" id="{F6C50F82-C136-4A7A-9A48-49ED2C0651D6}"/>
              </a:ext>
            </a:extLst>
          </p:cNvPr>
          <p:cNvSpPr/>
          <p:nvPr/>
        </p:nvSpPr>
        <p:spPr>
          <a:xfrm>
            <a:off x="354011" y="2751201"/>
            <a:ext cx="7392988" cy="267765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Now discuss these questions with your group:</a:t>
            </a:r>
          </a:p>
          <a:p>
            <a:pPr marL="457200" lvl="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is the medicine?</a:t>
            </a:r>
          </a:p>
          <a:p>
            <a:pPr marL="457200" lvl="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Why is it used?</a:t>
            </a:r>
          </a:p>
          <a:p>
            <a:pPr marL="457200" lvl="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How is it used?</a:t>
            </a:r>
          </a:p>
          <a:p>
            <a:pPr marL="457200" lvl="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Is it used for every day/sometimes, for emergencies or both? (If both, explain how) </a:t>
            </a:r>
          </a:p>
        </p:txBody>
      </p:sp>
      <p:pic>
        <p:nvPicPr>
          <p:cNvPr id="5" name="Picture 4">
            <a:extLst>
              <a:ext uri="{FF2B5EF4-FFF2-40B4-BE49-F238E27FC236}">
                <a16:creationId xmlns:a16="http://schemas.microsoft.com/office/drawing/2014/main" id="{FAC7561C-5B29-4618-9D3A-169C2A4E1D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4026" y="344918"/>
            <a:ext cx="2270650" cy="1702842"/>
          </a:xfrm>
          <a:prstGeom prst="rect">
            <a:avLst/>
          </a:prstGeom>
        </p:spPr>
      </p:pic>
      <p:pic>
        <p:nvPicPr>
          <p:cNvPr id="7" name="Picture 6">
            <a:extLst>
              <a:ext uri="{FF2B5EF4-FFF2-40B4-BE49-F238E27FC236}">
                <a16:creationId xmlns:a16="http://schemas.microsoft.com/office/drawing/2014/main" id="{0AB4952E-F4D0-4CC5-BB96-CF6F194EF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945">
            <a:off x="8245743" y="2807899"/>
            <a:ext cx="3448933" cy="1242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885FEB8-79E7-4036-A550-B93887CDE4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4026" y="4810239"/>
            <a:ext cx="2325796" cy="1558283"/>
          </a:xfrm>
          <a:prstGeom prst="rect">
            <a:avLst/>
          </a:prstGeom>
        </p:spPr>
      </p:pic>
      <p:pic>
        <p:nvPicPr>
          <p:cNvPr id="18" name="Picture 17">
            <a:extLst>
              <a:ext uri="{FF2B5EF4-FFF2-40B4-BE49-F238E27FC236}">
                <a16:creationId xmlns:a16="http://schemas.microsoft.com/office/drawing/2014/main" id="{97281463-AD06-4747-A2A8-BCBD6EF3FB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11674" y="218768"/>
            <a:ext cx="2270650" cy="2270650"/>
          </a:xfrm>
          <a:prstGeom prst="rect">
            <a:avLst/>
          </a:prstGeom>
        </p:spPr>
      </p:pic>
    </p:spTree>
    <p:extLst>
      <p:ext uri="{BB962C8B-B14F-4D97-AF65-F5344CB8AC3E}">
        <p14:creationId xmlns:p14="http://schemas.microsoft.com/office/powerpoint/2010/main" val="338827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39EF1-D595-4A19-9868-CCF7567F46DE}"/>
              </a:ext>
            </a:extLst>
          </p:cNvPr>
          <p:cNvSpPr txBox="1"/>
          <p:nvPr/>
        </p:nvSpPr>
        <p:spPr>
          <a:xfrm>
            <a:off x="181650" y="418654"/>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Rainbow groups</a:t>
            </a:r>
          </a:p>
        </p:txBody>
      </p:sp>
      <p:sp>
        <p:nvSpPr>
          <p:cNvPr id="4" name="Rectangle 3">
            <a:extLst>
              <a:ext uri="{FF2B5EF4-FFF2-40B4-BE49-F238E27FC236}">
                <a16:creationId xmlns:a16="http://schemas.microsoft.com/office/drawing/2014/main" id="{A428196C-FE25-4F00-9F53-C93336576BCD}"/>
              </a:ext>
            </a:extLst>
          </p:cNvPr>
          <p:cNvSpPr/>
          <p:nvPr/>
        </p:nvSpPr>
        <p:spPr>
          <a:xfrm>
            <a:off x="155083" y="1419037"/>
            <a:ext cx="7584249"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In your Rainbow group, share your information about your case study. </a:t>
            </a:r>
            <a:endParaRPr lang="en-GB" sz="2800" dirty="0">
              <a:latin typeface="Lato" panose="020B0604020202020204"/>
              <a:ea typeface="Lato" panose="020B0604020202020204" charset="0"/>
              <a:cs typeface="Lato" panose="020B0604020202020204" charset="0"/>
            </a:endParaRPr>
          </a:p>
        </p:txBody>
      </p:sp>
      <p:pic>
        <p:nvPicPr>
          <p:cNvPr id="18" name="Graphic 17" descr="User">
            <a:extLst>
              <a:ext uri="{FF2B5EF4-FFF2-40B4-BE49-F238E27FC236}">
                <a16:creationId xmlns:a16="http://schemas.microsoft.com/office/drawing/2014/main" id="{D6E49976-4E72-4050-9788-A8CED7E779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51001" y="380715"/>
            <a:ext cx="1451081" cy="1451081"/>
          </a:xfrm>
          <a:prstGeom prst="rect">
            <a:avLst/>
          </a:prstGeom>
        </p:spPr>
      </p:pic>
      <p:pic>
        <p:nvPicPr>
          <p:cNvPr id="19" name="Graphic 18" descr="User">
            <a:extLst>
              <a:ext uri="{FF2B5EF4-FFF2-40B4-BE49-F238E27FC236}">
                <a16:creationId xmlns:a16="http://schemas.microsoft.com/office/drawing/2014/main" id="{53210477-ABD5-483F-8AF9-D3D4B34A9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705545" y="56124"/>
            <a:ext cx="1451081" cy="1451081"/>
          </a:xfrm>
          <a:prstGeom prst="rect">
            <a:avLst/>
          </a:prstGeom>
        </p:spPr>
      </p:pic>
      <p:pic>
        <p:nvPicPr>
          <p:cNvPr id="20" name="Graphic 19" descr="User">
            <a:extLst>
              <a:ext uri="{FF2B5EF4-FFF2-40B4-BE49-F238E27FC236}">
                <a16:creationId xmlns:a16="http://schemas.microsoft.com/office/drawing/2014/main" id="{97286F19-3D67-46C1-B687-9B66A23944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760089" y="449415"/>
            <a:ext cx="1451081" cy="1451081"/>
          </a:xfrm>
          <a:prstGeom prst="rect">
            <a:avLst/>
          </a:prstGeom>
        </p:spPr>
      </p:pic>
      <p:pic>
        <p:nvPicPr>
          <p:cNvPr id="21" name="Graphic 20" descr="User">
            <a:extLst>
              <a:ext uri="{FF2B5EF4-FFF2-40B4-BE49-F238E27FC236}">
                <a16:creationId xmlns:a16="http://schemas.microsoft.com/office/drawing/2014/main" id="{B936FED1-EF5B-4EF6-A57C-133FC2B066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714395" y="1507205"/>
            <a:ext cx="1451081" cy="1451081"/>
          </a:xfrm>
          <a:prstGeom prst="rect">
            <a:avLst/>
          </a:prstGeom>
        </p:spPr>
      </p:pic>
      <p:pic>
        <p:nvPicPr>
          <p:cNvPr id="22" name="Graphic 21" descr="User">
            <a:extLst>
              <a:ext uri="{FF2B5EF4-FFF2-40B4-BE49-F238E27FC236}">
                <a16:creationId xmlns:a16="http://schemas.microsoft.com/office/drawing/2014/main" id="{AB088F9B-4396-4E7B-AD44-1399CCB82A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823483" y="1549257"/>
            <a:ext cx="1451081" cy="1451081"/>
          </a:xfrm>
          <a:prstGeom prst="rect">
            <a:avLst/>
          </a:prstGeom>
        </p:spPr>
      </p:pic>
      <p:pic>
        <p:nvPicPr>
          <p:cNvPr id="23" name="Graphic 22" descr="User">
            <a:extLst>
              <a:ext uri="{FF2B5EF4-FFF2-40B4-BE49-F238E27FC236}">
                <a16:creationId xmlns:a16="http://schemas.microsoft.com/office/drawing/2014/main" id="{3BC2FFB0-D57B-4433-BF9B-C48E78D4B1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737242" y="1800518"/>
            <a:ext cx="1451081" cy="1451081"/>
          </a:xfrm>
          <a:prstGeom prst="rect">
            <a:avLst/>
          </a:prstGeom>
        </p:spPr>
      </p:pic>
      <p:sp>
        <p:nvSpPr>
          <p:cNvPr id="24" name="Rectangle 23">
            <a:extLst>
              <a:ext uri="{FF2B5EF4-FFF2-40B4-BE49-F238E27FC236}">
                <a16:creationId xmlns:a16="http://schemas.microsoft.com/office/drawing/2014/main" id="{4E573498-8815-4B2D-AAC6-D1D025FF6115}"/>
              </a:ext>
            </a:extLst>
          </p:cNvPr>
          <p:cNvSpPr/>
          <p:nvPr/>
        </p:nvSpPr>
        <p:spPr>
          <a:xfrm>
            <a:off x="181650" y="2456624"/>
            <a:ext cx="7584248"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Now draw a grid with the following headings:</a:t>
            </a:r>
          </a:p>
          <a:p>
            <a:endParaRPr lang="en-GB" sz="2800"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What? Why? How? Everyday/emergency</a:t>
            </a:r>
          </a:p>
        </p:txBody>
      </p:sp>
      <p:graphicFrame>
        <p:nvGraphicFramePr>
          <p:cNvPr id="27" name="Table 26">
            <a:extLst>
              <a:ext uri="{FF2B5EF4-FFF2-40B4-BE49-F238E27FC236}">
                <a16:creationId xmlns:a16="http://schemas.microsoft.com/office/drawing/2014/main" id="{DDED0119-4CDB-41B9-BF9A-086A3FD6F086}"/>
              </a:ext>
            </a:extLst>
          </p:cNvPr>
          <p:cNvGraphicFramePr>
            <a:graphicFrameLocks noGrp="1"/>
          </p:cNvGraphicFramePr>
          <p:nvPr>
            <p:extLst>
              <p:ext uri="{D42A27DB-BD31-4B8C-83A1-F6EECF244321}">
                <p14:modId xmlns:p14="http://schemas.microsoft.com/office/powerpoint/2010/main" val="1932747167"/>
              </p:ext>
            </p:extLst>
          </p:nvPr>
        </p:nvGraphicFramePr>
        <p:xfrm>
          <a:off x="7469509" y="3359481"/>
          <a:ext cx="4463953" cy="2635332"/>
        </p:xfrm>
        <a:graphic>
          <a:graphicData uri="http://schemas.openxmlformats.org/drawingml/2006/table">
            <a:tbl>
              <a:tblPr firstRow="1" bandRow="1">
                <a:tableStyleId>{5940675A-B579-460E-94D1-54222C63F5DA}</a:tableStyleId>
              </a:tblPr>
              <a:tblGrid>
                <a:gridCol w="947627">
                  <a:extLst>
                    <a:ext uri="{9D8B030D-6E8A-4147-A177-3AD203B41FA5}">
                      <a16:colId xmlns:a16="http://schemas.microsoft.com/office/drawing/2014/main" val="1564999493"/>
                    </a:ext>
                  </a:extLst>
                </a:gridCol>
                <a:gridCol w="868680">
                  <a:extLst>
                    <a:ext uri="{9D8B030D-6E8A-4147-A177-3AD203B41FA5}">
                      <a16:colId xmlns:a16="http://schemas.microsoft.com/office/drawing/2014/main" val="2959937007"/>
                    </a:ext>
                  </a:extLst>
                </a:gridCol>
                <a:gridCol w="685800">
                  <a:extLst>
                    <a:ext uri="{9D8B030D-6E8A-4147-A177-3AD203B41FA5}">
                      <a16:colId xmlns:a16="http://schemas.microsoft.com/office/drawing/2014/main" val="3752650823"/>
                    </a:ext>
                  </a:extLst>
                </a:gridCol>
                <a:gridCol w="771540">
                  <a:extLst>
                    <a:ext uri="{9D8B030D-6E8A-4147-A177-3AD203B41FA5}">
                      <a16:colId xmlns:a16="http://schemas.microsoft.com/office/drawing/2014/main" val="3297587948"/>
                    </a:ext>
                  </a:extLst>
                </a:gridCol>
                <a:gridCol w="1190306">
                  <a:extLst>
                    <a:ext uri="{9D8B030D-6E8A-4147-A177-3AD203B41FA5}">
                      <a16:colId xmlns:a16="http://schemas.microsoft.com/office/drawing/2014/main" val="1756914509"/>
                    </a:ext>
                  </a:extLst>
                </a:gridCol>
              </a:tblGrid>
              <a:tr h="498813">
                <a:tc>
                  <a:txBody>
                    <a:bodyPr/>
                    <a:lstStyle/>
                    <a:p>
                      <a:endParaRPr lang="en-GB" sz="1800" b="1" dirty="0">
                        <a:latin typeface="Ink Free" panose="03080402000500000000" pitchFamily="66" charset="0"/>
                      </a:endParaRPr>
                    </a:p>
                  </a:txBody>
                  <a:tcPr/>
                </a:tc>
                <a:tc>
                  <a:txBody>
                    <a:bodyPr/>
                    <a:lstStyle/>
                    <a:p>
                      <a:r>
                        <a:rPr lang="en-GB" b="1" dirty="0">
                          <a:latin typeface="Ink Free" panose="03080402000500000000" pitchFamily="66" charset="0"/>
                        </a:rPr>
                        <a:t>What?</a:t>
                      </a:r>
                    </a:p>
                  </a:txBody>
                  <a:tcPr/>
                </a:tc>
                <a:tc>
                  <a:txBody>
                    <a:bodyPr/>
                    <a:lstStyle/>
                    <a:p>
                      <a:r>
                        <a:rPr lang="en-GB" b="1" dirty="0">
                          <a:latin typeface="Ink Free" panose="03080402000500000000" pitchFamily="66" charset="0"/>
                        </a:rPr>
                        <a:t>Why?</a:t>
                      </a:r>
                    </a:p>
                  </a:txBody>
                  <a:tcPr/>
                </a:tc>
                <a:tc>
                  <a:txBody>
                    <a:bodyPr/>
                    <a:lstStyle/>
                    <a:p>
                      <a:r>
                        <a:rPr lang="en-GB" b="1" dirty="0">
                          <a:latin typeface="Ink Free" panose="03080402000500000000" pitchFamily="66" charset="0"/>
                        </a:rPr>
                        <a:t>How?</a:t>
                      </a:r>
                    </a:p>
                  </a:txBody>
                  <a:tcPr/>
                </a:tc>
                <a:tc>
                  <a:txBody>
                    <a:bodyPr/>
                    <a:lstStyle/>
                    <a:p>
                      <a:r>
                        <a:rPr lang="en-GB" b="1" dirty="0">
                          <a:latin typeface="Ink Free" panose="03080402000500000000" pitchFamily="66" charset="0"/>
                        </a:rPr>
                        <a:t>Everyday/</a:t>
                      </a:r>
                    </a:p>
                    <a:p>
                      <a:r>
                        <a:rPr lang="en-GB" b="1" dirty="0">
                          <a:latin typeface="Ink Free" panose="03080402000500000000" pitchFamily="66" charset="0"/>
                        </a:rPr>
                        <a:t>emergency</a:t>
                      </a:r>
                    </a:p>
                  </a:txBody>
                  <a:tcPr/>
                </a:tc>
                <a:extLst>
                  <a:ext uri="{0D108BD9-81ED-4DB2-BD59-A6C34878D82A}">
                    <a16:rowId xmlns:a16="http://schemas.microsoft.com/office/drawing/2014/main" val="2895850798"/>
                  </a:ext>
                </a:extLst>
              </a:tr>
              <a:tr h="498813">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485819328"/>
                  </a:ext>
                </a:extLst>
              </a:tr>
              <a:tr h="49881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84398613"/>
                  </a:ext>
                </a:extLst>
              </a:tr>
              <a:tr h="498813">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821179985"/>
                  </a:ext>
                </a:extLst>
              </a:tr>
              <a:tr h="49881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36443837"/>
                  </a:ext>
                </a:extLst>
              </a:tr>
            </a:tbl>
          </a:graphicData>
        </a:graphic>
      </p:graphicFrame>
      <p:pic>
        <p:nvPicPr>
          <p:cNvPr id="31" name="Picture 30">
            <a:extLst>
              <a:ext uri="{FF2B5EF4-FFF2-40B4-BE49-F238E27FC236}">
                <a16:creationId xmlns:a16="http://schemas.microsoft.com/office/drawing/2014/main" id="{0AFD318E-B0D7-46E0-800C-6D8B1A43F335}"/>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739332" y="3912138"/>
            <a:ext cx="435469" cy="720776"/>
          </a:xfrm>
          <a:prstGeom prst="rect">
            <a:avLst/>
          </a:prstGeom>
        </p:spPr>
      </p:pic>
      <p:sp>
        <p:nvSpPr>
          <p:cNvPr id="2" name="TextBox 1">
            <a:extLst>
              <a:ext uri="{FF2B5EF4-FFF2-40B4-BE49-F238E27FC236}">
                <a16:creationId xmlns:a16="http://schemas.microsoft.com/office/drawing/2014/main" id="{6E25C475-4647-449A-AE9B-EDE20A4FC7FF}"/>
              </a:ext>
            </a:extLst>
          </p:cNvPr>
          <p:cNvSpPr txBox="1"/>
          <p:nvPr/>
        </p:nvSpPr>
        <p:spPr>
          <a:xfrm>
            <a:off x="181650" y="4272526"/>
            <a:ext cx="6066340" cy="2092881"/>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Write the names of the medicines down the left hand side. Add the information about the medicines to the grid.</a:t>
            </a:r>
            <a:endParaRPr lang="en-GB" sz="2800" dirty="0">
              <a:latin typeface="Lato" panose="020B0604020202020204"/>
              <a:ea typeface="Lato" panose="020B0604020202020204" charset="0"/>
              <a:cs typeface="Lato" panose="020B0604020202020204" charset="0"/>
            </a:endParaRPr>
          </a:p>
          <a:p>
            <a:endParaRPr lang="en-GB" dirty="0"/>
          </a:p>
        </p:txBody>
      </p:sp>
    </p:spTree>
    <p:extLst>
      <p:ext uri="{BB962C8B-B14F-4D97-AF65-F5344CB8AC3E}">
        <p14:creationId xmlns:p14="http://schemas.microsoft.com/office/powerpoint/2010/main" val="222934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8D471-AE74-49BE-866A-04E9256C24CF}"/>
              </a:ext>
            </a:extLst>
          </p:cNvPr>
          <p:cNvSpPr txBox="1"/>
          <p:nvPr/>
        </p:nvSpPr>
        <p:spPr>
          <a:xfrm>
            <a:off x="174440" y="58465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Reflecting and getting support</a:t>
            </a:r>
          </a:p>
        </p:txBody>
      </p:sp>
      <p:pic>
        <p:nvPicPr>
          <p:cNvPr id="3" name="Picture 2">
            <a:extLst>
              <a:ext uri="{FF2B5EF4-FFF2-40B4-BE49-F238E27FC236}">
                <a16:creationId xmlns:a16="http://schemas.microsoft.com/office/drawing/2014/main" id="{11C0CCF6-79BF-4154-9F85-D9E1BFFBB1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
        <p:nvSpPr>
          <p:cNvPr id="4" name="TextBox 3">
            <a:extLst>
              <a:ext uri="{FF2B5EF4-FFF2-40B4-BE49-F238E27FC236}">
                <a16:creationId xmlns:a16="http://schemas.microsoft.com/office/drawing/2014/main" id="{AF25DD47-2C6A-4958-AB98-3953B5C45F6D}"/>
              </a:ext>
            </a:extLst>
          </p:cNvPr>
          <p:cNvSpPr txBox="1"/>
          <p:nvPr/>
        </p:nvSpPr>
        <p:spPr>
          <a:xfrm>
            <a:off x="399275" y="1574233"/>
            <a:ext cx="11170425" cy="5416868"/>
          </a:xfrm>
          <a:prstGeom prst="rect">
            <a:avLst/>
          </a:prstGeom>
          <a:noFill/>
        </p:spPr>
        <p:txBody>
          <a:bodyPr wrap="square" rtlCol="0">
            <a:spAutoFit/>
          </a:bodyPr>
          <a:lstStyle/>
          <a:p>
            <a:pPr lvl="0"/>
            <a:r>
              <a:rPr lang="en-GB" sz="2800" dirty="0">
                <a:latin typeface="Lato" panose="020B0604020202020204" charset="0"/>
                <a:ea typeface="Lato" panose="020B0604020202020204" charset="0"/>
                <a:cs typeface="Lato" panose="020B0604020202020204" charset="0"/>
              </a:rPr>
              <a:t>Medicines are helpful for health but only if used, stored and disposed of correctly. Only trusted adults should give medicine to children. </a:t>
            </a:r>
          </a:p>
          <a:p>
            <a:pPr lvl="0"/>
            <a:r>
              <a:rPr lang="en-GB" sz="2800" dirty="0">
                <a:latin typeface="Lato" panose="020B0604020202020204" charset="0"/>
                <a:ea typeface="Lato" panose="020B0604020202020204" charset="0"/>
                <a:cs typeface="Lato" panose="020B0604020202020204" charset="0"/>
              </a:rPr>
              <a:t>If ever unsure about using a medicine, ask a trusted adult for help.</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Further information and support about the health conditions in the lesson can be found here:</a:t>
            </a:r>
          </a:p>
          <a:p>
            <a:pPr lvl="0"/>
            <a:endParaRPr lang="en-GB" sz="2800" dirty="0">
              <a:latin typeface="Lato" panose="020B0604020202020204" charset="0"/>
              <a:ea typeface="Lato" panose="020B0604020202020204" charset="0"/>
              <a:cs typeface="Lato" panose="020B0604020202020204" charset="0"/>
            </a:endParaRPr>
          </a:p>
          <a:p>
            <a:pPr marL="914400" lvl="1" indent="-457200">
              <a:spcAft>
                <a:spcPts val="600"/>
              </a:spcAft>
              <a:buClr>
                <a:srgbClr val="95519E"/>
              </a:buClr>
              <a:buFont typeface="Wingdings" panose="05000000000000000000" pitchFamily="2" charset="2"/>
              <a:buChar char=""/>
            </a:pPr>
            <a:r>
              <a:rPr lang="en-GB" sz="2800" u="sng" dirty="0">
                <a:latin typeface="Lato" panose="020B0604020202020204" charset="0"/>
                <a:ea typeface="Lato" panose="020B0604020202020204" charset="0"/>
                <a:cs typeface="Lato" panose="020B0604020202020204" charset="0"/>
                <a:hlinkClick r:id="rId4"/>
              </a:rPr>
              <a:t>National Eczema Society</a:t>
            </a:r>
            <a:endParaRPr lang="en-GB" sz="2800" u="sng" dirty="0">
              <a:latin typeface="Lato" panose="020B0604020202020204" charset="0"/>
              <a:ea typeface="Lato" panose="020B0604020202020204" charset="0"/>
              <a:cs typeface="Lato" panose="020B0604020202020204" charset="0"/>
            </a:endParaRPr>
          </a:p>
          <a:p>
            <a:pPr marL="914400" lvl="1" indent="-457200">
              <a:spcAft>
                <a:spcPts val="600"/>
              </a:spcAft>
              <a:buClr>
                <a:srgbClr val="95519E"/>
              </a:buClr>
              <a:buFont typeface="Wingdings" panose="05000000000000000000" pitchFamily="2" charset="2"/>
              <a:buChar char=""/>
            </a:pPr>
            <a:r>
              <a:rPr lang="en-GB" sz="2800" u="sng" dirty="0">
                <a:latin typeface="Lato" panose="020B0604020202020204" charset="0"/>
                <a:ea typeface="Lato" panose="020B0604020202020204" charset="0"/>
                <a:cs typeface="Lato" panose="020B0604020202020204" charset="0"/>
                <a:hlinkClick r:id="rId5"/>
              </a:rPr>
              <a:t>Asthma UK</a:t>
            </a:r>
            <a:endParaRPr lang="en-GB" sz="2800" u="sng" dirty="0">
              <a:latin typeface="Lato" panose="020B0604020202020204" charset="0"/>
              <a:ea typeface="Lato" panose="020B0604020202020204" charset="0"/>
              <a:cs typeface="Lato" panose="020B0604020202020204" charset="0"/>
            </a:endParaRPr>
          </a:p>
          <a:p>
            <a:pPr marL="914400" lvl="1" indent="-457200">
              <a:spcAft>
                <a:spcPts val="600"/>
              </a:spcAft>
              <a:buClr>
                <a:srgbClr val="95519E"/>
              </a:buClr>
              <a:buFont typeface="Wingdings" panose="05000000000000000000" pitchFamily="2" charset="2"/>
              <a:buChar char=""/>
            </a:pPr>
            <a:r>
              <a:rPr lang="en-GB" sz="2800" u="sng" dirty="0">
                <a:latin typeface="Lato" panose="020B0604020202020204" charset="0"/>
                <a:ea typeface="Lato" panose="020B0604020202020204" charset="0"/>
                <a:cs typeface="Lato" panose="020B0604020202020204" charset="0"/>
                <a:hlinkClick r:id="rId6"/>
              </a:rPr>
              <a:t>Diabetes UK</a:t>
            </a:r>
            <a:r>
              <a:rPr lang="en-GB" sz="2800" dirty="0">
                <a:latin typeface="Lato" panose="020B0604020202020204" charset="0"/>
                <a:ea typeface="Lato" panose="020B0604020202020204" charset="0"/>
                <a:cs typeface="Lato" panose="020B0604020202020204" charset="0"/>
              </a:rPr>
              <a:t> </a:t>
            </a:r>
          </a:p>
          <a:p>
            <a:pPr marL="914400" lvl="1" indent="-457200">
              <a:spcAft>
                <a:spcPts val="600"/>
              </a:spcAft>
              <a:buClr>
                <a:srgbClr val="95519E"/>
              </a:buClr>
              <a:buFont typeface="Wingdings" panose="05000000000000000000" pitchFamily="2" charset="2"/>
              <a:buChar char=""/>
            </a:pPr>
            <a:r>
              <a:rPr lang="en-GB" sz="2800" u="sng" dirty="0">
                <a:latin typeface="Lato" panose="020B0604020202020204" charset="0"/>
                <a:ea typeface="Lato" panose="020B0604020202020204" charset="0"/>
                <a:cs typeface="Lato" panose="020B0604020202020204" charset="0"/>
                <a:hlinkClick r:id="rId7"/>
              </a:rPr>
              <a:t>Allergy UK</a:t>
            </a:r>
            <a:endParaRPr lang="en-GB" sz="2800" dirty="0">
              <a:latin typeface="Lato" panose="020B0604020202020204" charset="0"/>
              <a:ea typeface="Lato" panose="020B0604020202020204" charset="0"/>
              <a:cs typeface="Lato" panose="020B0604020202020204" charset="0"/>
            </a:endParaRPr>
          </a:p>
          <a:p>
            <a:r>
              <a:rPr lang="en-GB" dirty="0"/>
              <a:t> </a:t>
            </a:r>
            <a:endParaRPr lang="en-GB" sz="28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137326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319048"/>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441599"/>
            <a:ext cx="11246384" cy="482523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8" name="Picture 7">
            <a:extLst>
              <a:ext uri="{FF2B5EF4-FFF2-40B4-BE49-F238E27FC236}">
                <a16:creationId xmlns:a16="http://schemas.microsoft.com/office/drawing/2014/main" id="{E7C96B7B-A7EA-48C5-B3D7-3E2507EE5F9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338879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EEAEB-AB94-4CB8-AA27-4C4333B3F2B6}"/>
              </a:ext>
            </a:extLst>
          </p:cNvPr>
          <p:cNvSpPr txBox="1"/>
          <p:nvPr/>
        </p:nvSpPr>
        <p:spPr>
          <a:xfrm>
            <a:off x="452655" y="41760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pic>
        <p:nvPicPr>
          <p:cNvPr id="3" name="Picture 2">
            <a:extLst>
              <a:ext uri="{FF2B5EF4-FFF2-40B4-BE49-F238E27FC236}">
                <a16:creationId xmlns:a16="http://schemas.microsoft.com/office/drawing/2014/main" id="{423E937A-8649-4DE3-AC9E-478A13849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078" y="1613117"/>
            <a:ext cx="5166072" cy="3700757"/>
          </a:xfrm>
          <a:prstGeom prst="rect">
            <a:avLst/>
          </a:prstGeom>
        </p:spPr>
      </p:pic>
      <p:sp>
        <p:nvSpPr>
          <p:cNvPr id="4" name="Rectangle 3">
            <a:extLst>
              <a:ext uri="{FF2B5EF4-FFF2-40B4-BE49-F238E27FC236}">
                <a16:creationId xmlns:a16="http://schemas.microsoft.com/office/drawing/2014/main" id="{64FBE515-8A77-4F86-8DB7-C1C9E92A8C6B}"/>
              </a:ext>
            </a:extLst>
          </p:cNvPr>
          <p:cNvSpPr/>
          <p:nvPr/>
        </p:nvSpPr>
        <p:spPr>
          <a:xfrm>
            <a:off x="452655" y="2090172"/>
            <a:ext cx="6100355" cy="2677656"/>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Go back to your </a:t>
            </a:r>
            <a:r>
              <a:rPr lang="en-GB" sz="2800" i="1" dirty="0">
                <a:latin typeface="Lato" panose="020B0604020202020204"/>
                <a:ea typeface="Lato" panose="020B0604020202020204" charset="0"/>
                <a:cs typeface="Lato" panose="020B0604020202020204" charset="0"/>
              </a:rPr>
              <a:t>t</a:t>
            </a:r>
            <a:r>
              <a:rPr lang="en-GB" sz="2800" i="1" dirty="0">
                <a:latin typeface="Lato" panose="020B0604020202020204"/>
              </a:rPr>
              <a:t>hinking bubbles </a:t>
            </a:r>
            <a:r>
              <a:rPr lang="en-GB" sz="2800" dirty="0">
                <a:latin typeface="Lato" panose="020B0604020202020204"/>
              </a:rPr>
              <a:t>from the beginning of the lesson. </a:t>
            </a:r>
            <a:endParaRPr lang="en-GB" sz="2800" i="1" dirty="0">
              <a:latin typeface="Lato" panose="020B0604020202020204"/>
            </a:endParaRPr>
          </a:p>
          <a:p>
            <a:endParaRPr lang="en-GB" sz="2800" i="1" dirty="0">
              <a:latin typeface="Lato" panose="020B0604020202020204"/>
            </a:endParaRPr>
          </a:p>
          <a:p>
            <a:endParaRPr lang="en-GB" sz="2800" i="1" dirty="0">
              <a:latin typeface="Lato" panose="020B0604020202020204"/>
            </a:endParaRPr>
          </a:p>
          <a:p>
            <a:r>
              <a:rPr lang="en-GB" sz="2800" dirty="0">
                <a:latin typeface="Lato" panose="020B0604020202020204"/>
              </a:rPr>
              <a:t>Use a different colour pen or pencil to add to or change your ideas.</a:t>
            </a:r>
          </a:p>
        </p:txBody>
      </p:sp>
    </p:spTree>
    <p:extLst>
      <p:ext uri="{BB962C8B-B14F-4D97-AF65-F5344CB8AC3E}">
        <p14:creationId xmlns:p14="http://schemas.microsoft.com/office/powerpoint/2010/main" val="415526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B86C7-73A2-49C9-80CB-BD8312613B01}"/>
              </a:ext>
            </a:extLst>
          </p:cNvPr>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3" name="Rectangle 2">
            <a:extLst>
              <a:ext uri="{FF2B5EF4-FFF2-40B4-BE49-F238E27FC236}">
                <a16:creationId xmlns:a16="http://schemas.microsoft.com/office/drawing/2014/main" id="{6BBD16C2-0B59-4C81-ABCF-FC2994455632}"/>
              </a:ext>
            </a:extLst>
          </p:cNvPr>
          <p:cNvSpPr/>
          <p:nvPr/>
        </p:nvSpPr>
        <p:spPr>
          <a:xfrm>
            <a:off x="503694" y="1579809"/>
            <a:ext cx="6367006" cy="2677656"/>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Choose one medicine from the lesson that might be used in an emergency (inhaler, EpiPen or insulin).</a:t>
            </a:r>
          </a:p>
          <a:p>
            <a:endParaRPr lang="en-GB" sz="2800" dirty="0">
              <a:latin typeface="Lato" panose="020B0604020202020204"/>
              <a:ea typeface="Lato" panose="020B0604020202020204" charset="0"/>
              <a:cs typeface="Lato" panose="020B0604020202020204" charset="0"/>
            </a:endParaRPr>
          </a:p>
          <a:p>
            <a:r>
              <a:rPr lang="en-GB" sz="2800" dirty="0">
                <a:latin typeface="Lato" panose="020B0604020202020204"/>
                <a:ea typeface="Lato" panose="020B0604020202020204" charset="0"/>
                <a:cs typeface="Lato" panose="020B0604020202020204" charset="0"/>
              </a:rPr>
              <a:t>Write the steps for their safe use in an emergency.</a:t>
            </a:r>
          </a:p>
        </p:txBody>
      </p:sp>
      <p:pic>
        <p:nvPicPr>
          <p:cNvPr id="12" name="Picture 11" descr="Woman injecting emergency medicine into her leg">
            <a:extLst>
              <a:ext uri="{FF2B5EF4-FFF2-40B4-BE49-F238E27FC236}">
                <a16:creationId xmlns:a16="http://schemas.microsoft.com/office/drawing/2014/main" id="{1D93B608-DA2E-4BC5-B64A-34EF8D132C09}"/>
              </a:ext>
            </a:extLst>
          </p:cNvPr>
          <p:cNvPicPr/>
          <p:nvPr/>
        </p:nvPicPr>
        <p:blipFill rotWithShape="1">
          <a:blip r:embed="rId3" cstate="print">
            <a:extLst>
              <a:ext uri="{28A0092B-C50C-407E-A947-70E740481C1C}">
                <a14:useLocalDpi xmlns:a14="http://schemas.microsoft.com/office/drawing/2010/main" val="0"/>
              </a:ext>
            </a:extLst>
          </a:blip>
          <a:srcRect b="8339"/>
          <a:stretch/>
        </p:blipFill>
        <p:spPr bwMode="auto">
          <a:xfrm>
            <a:off x="7327392" y="2095961"/>
            <a:ext cx="2431218" cy="1999712"/>
          </a:xfrm>
          <a:prstGeom prst="rect">
            <a:avLst/>
          </a:prstGeom>
          <a:noFill/>
          <a:ln>
            <a:noFill/>
          </a:ln>
          <a:extLst>
            <a:ext uri="{53640926-AAD7-44D8-BBD7-CCE9431645EC}">
              <a14:shadowObscured xmlns:a14="http://schemas.microsoft.com/office/drawing/2010/main"/>
            </a:ext>
          </a:extLst>
        </p:spPr>
      </p:pic>
      <p:pic>
        <p:nvPicPr>
          <p:cNvPr id="13" name="Picture 12" descr="S:\Projects\Projects\Drugs, Alcohol and Tobacco\Purchased images\For SS team\Asthma inhaler.jpg">
            <a:extLst>
              <a:ext uri="{FF2B5EF4-FFF2-40B4-BE49-F238E27FC236}">
                <a16:creationId xmlns:a16="http://schemas.microsoft.com/office/drawing/2014/main" id="{26959F22-FFE2-4B6B-A834-91A0D829DA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2221" y="280280"/>
            <a:ext cx="2048744" cy="1517316"/>
          </a:xfrm>
          <a:prstGeom prst="rect">
            <a:avLst/>
          </a:prstGeom>
          <a:noFill/>
          <a:ln>
            <a:noFill/>
          </a:ln>
        </p:spPr>
      </p:pic>
      <p:sp>
        <p:nvSpPr>
          <p:cNvPr id="14" name="TextBox 13">
            <a:extLst>
              <a:ext uri="{FF2B5EF4-FFF2-40B4-BE49-F238E27FC236}">
                <a16:creationId xmlns:a16="http://schemas.microsoft.com/office/drawing/2014/main" id="{C59A1A18-C040-4F20-8C94-60F5079F4485}"/>
              </a:ext>
            </a:extLst>
          </p:cNvPr>
          <p:cNvSpPr txBox="1"/>
          <p:nvPr/>
        </p:nvSpPr>
        <p:spPr>
          <a:xfrm>
            <a:off x="922793" y="4694329"/>
            <a:ext cx="4019107" cy="1384995"/>
          </a:xfrm>
          <a:prstGeom prst="rect">
            <a:avLst/>
          </a:prstGeom>
          <a:solidFill>
            <a:schemeClr val="bg1"/>
          </a:solidFill>
          <a:ln w="41275">
            <a:solidFill>
              <a:srgbClr val="95519E"/>
            </a:solidFill>
          </a:ln>
        </p:spPr>
        <p:txBody>
          <a:bodyPr wrap="square" rtlCol="0" anchor="ctr" anchorCtr="0">
            <a:spAutoFit/>
          </a:bodyPr>
          <a:lstStyle/>
          <a:p>
            <a:r>
              <a:rPr lang="en-GB" sz="2800" i="1" dirty="0">
                <a:solidFill>
                  <a:srgbClr val="95519E"/>
                </a:solidFill>
                <a:latin typeface="Lato" panose="020B0604020202020204"/>
                <a:ea typeface="Lato" panose="020B0604020202020204" charset="0"/>
                <a:cs typeface="Lato" panose="020B0604020202020204" charset="0"/>
              </a:rPr>
              <a:t>Step 1:</a:t>
            </a:r>
          </a:p>
          <a:p>
            <a:r>
              <a:rPr lang="en-GB" sz="2800" i="1" dirty="0">
                <a:solidFill>
                  <a:srgbClr val="95519E"/>
                </a:solidFill>
                <a:latin typeface="Lato" panose="020B0604020202020204"/>
                <a:ea typeface="Lato" panose="020B0604020202020204" charset="0"/>
                <a:cs typeface="Lato" panose="020B0604020202020204" charset="0"/>
              </a:rPr>
              <a:t>Step 2:</a:t>
            </a:r>
          </a:p>
          <a:p>
            <a:r>
              <a:rPr lang="en-GB" sz="2800" i="1" dirty="0">
                <a:solidFill>
                  <a:srgbClr val="95519E"/>
                </a:solidFill>
                <a:latin typeface="Lato" panose="020B0604020202020204"/>
                <a:ea typeface="Lato" panose="020B0604020202020204" charset="0"/>
                <a:cs typeface="Lato" panose="020B0604020202020204" charset="0"/>
              </a:rPr>
              <a:t>Step 3</a:t>
            </a:r>
            <a:r>
              <a:rPr lang="en-GB" i="1" dirty="0">
                <a:solidFill>
                  <a:srgbClr val="95519E"/>
                </a:solidFill>
                <a:latin typeface="Lato" panose="020B0604020202020204"/>
                <a:ea typeface="Lato" panose="020B0604020202020204" charset="0"/>
                <a:cs typeface="Lato" panose="020B0604020202020204" charset="0"/>
              </a:rPr>
              <a:t>:</a:t>
            </a:r>
            <a:endParaRPr lang="en-GB" i="1" dirty="0">
              <a:solidFill>
                <a:srgbClr val="95519E"/>
              </a:solidFill>
            </a:endParaRPr>
          </a:p>
        </p:txBody>
      </p:sp>
      <p:pic>
        <p:nvPicPr>
          <p:cNvPr id="5" name="Picture 4">
            <a:extLst>
              <a:ext uri="{FF2B5EF4-FFF2-40B4-BE49-F238E27FC236}">
                <a16:creationId xmlns:a16="http://schemas.microsoft.com/office/drawing/2014/main" id="{AE99D795-E831-42F5-9985-F8743D216D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199" y="4351793"/>
            <a:ext cx="2070065" cy="2070065"/>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72515" y="4828408"/>
            <a:ext cx="2778830" cy="1389415"/>
          </a:xfrm>
          <a:prstGeom prst="rect">
            <a:avLst/>
          </a:prstGeom>
        </p:spPr>
      </p:pic>
      <p:pic>
        <p:nvPicPr>
          <p:cNvPr id="10" name="Picture 9">
            <a:extLst>
              <a:ext uri="{FF2B5EF4-FFF2-40B4-BE49-F238E27FC236}">
                <a16:creationId xmlns:a16="http://schemas.microsoft.com/office/drawing/2014/main" id="{B910E678-B3B8-45CE-9C26-0B545A1C7E9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21350" y="2081143"/>
            <a:ext cx="2014530" cy="2014530"/>
          </a:xfrm>
          <a:prstGeom prst="rect">
            <a:avLst/>
          </a:prstGeom>
        </p:spPr>
      </p:pic>
    </p:spTree>
    <p:extLst>
      <p:ext uri="{BB962C8B-B14F-4D97-AF65-F5344CB8AC3E}">
        <p14:creationId xmlns:p14="http://schemas.microsoft.com/office/powerpoint/2010/main" val="129818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8" name="Picture 17">
            <a:extLst>
              <a:ext uri="{FF2B5EF4-FFF2-40B4-BE49-F238E27FC236}">
                <a16:creationId xmlns:a16="http://schemas.microsoft.com/office/drawing/2014/main" id="{2D753C2E-6CF3-4AEB-A395-E0CECFE772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
        <p:nvSpPr>
          <p:cNvPr id="9" name="TextBox 8">
            <a:extLst>
              <a:ext uri="{FF2B5EF4-FFF2-40B4-BE49-F238E27FC236}">
                <a16:creationId xmlns:a16="http://schemas.microsoft.com/office/drawing/2014/main" id="{BD2919AC-AD88-44F8-811B-2C89A5A7E2EF}"/>
              </a:ext>
            </a:extLst>
          </p:cNvPr>
          <p:cNvSpPr txBox="1"/>
          <p:nvPr/>
        </p:nvSpPr>
        <p:spPr>
          <a:xfrm>
            <a:off x="758773" y="1295407"/>
            <a:ext cx="10617657" cy="5262979"/>
          </a:xfrm>
          <a:prstGeom prst="rect">
            <a:avLst/>
          </a:prstGeom>
          <a:noFill/>
        </p:spPr>
        <p:txBody>
          <a:bodyPr wrap="square" rtlCol="0">
            <a:spAutoFit/>
          </a:bodyPr>
          <a:lstStyle/>
          <a:p>
            <a:pPr algn="just"/>
            <a:r>
              <a:rPr lang="en-GB" sz="2400" dirty="0">
                <a:solidFill>
                  <a:schemeClr val="bg1"/>
                </a:solidFill>
                <a:latin typeface="Lato"/>
              </a:rPr>
              <a:t>This is the first of four lessons for upper key stage 2 pupils providing age-appropriate drug and alcohol education. This lesson focuses on using medicines correctly and safely, and how they contribute to people’s health and wellbeing, both every day and in emergency situations. Pupils also develop their knowledge and understanding of how vaccinations and immunisation can work to stop disease spreading and protect people from infection.</a:t>
            </a:r>
          </a:p>
          <a:p>
            <a:pPr algn="just"/>
            <a:endParaRPr lang="en-GB" sz="2400" dirty="0">
              <a:solidFill>
                <a:schemeClr val="bg1"/>
              </a:solidFill>
              <a:latin typeface="Lato"/>
            </a:endParaRPr>
          </a:p>
          <a:p>
            <a:pPr algn="just"/>
            <a:r>
              <a:rPr lang="en-GB" sz="2400" dirty="0">
                <a:solidFill>
                  <a:schemeClr val="bg1"/>
                </a:solidFill>
                <a:latin typeface="Lato"/>
              </a:rPr>
              <a:t>Neither this, nor any of the other lessons, is designed to be taught in isolation, but should always form part of a planned, developmental PSHE education programme.</a:t>
            </a:r>
          </a:p>
          <a:p>
            <a:pPr algn="just"/>
            <a:r>
              <a:rPr lang="en-GB" sz="2400" dirty="0">
                <a:solidFill>
                  <a:schemeClr val="bg1"/>
                </a:solidFill>
                <a:latin typeface="Lato"/>
              </a:rPr>
              <a:t> </a:t>
            </a:r>
          </a:p>
          <a:p>
            <a:pPr algn="just"/>
            <a:r>
              <a:rPr lang="en-GB" sz="2400" b="1" i="1" dirty="0">
                <a:solidFill>
                  <a:schemeClr val="bg1"/>
                </a:solidFill>
                <a:latin typeface="Lato"/>
              </a:rPr>
              <a:t>In the light of the Covid-19 pandemic, consider carefully whether to teach this lesson at this time.  Please see teacher guidance for further information.</a:t>
            </a:r>
            <a:endParaRPr lang="en-GB" sz="2400" dirty="0">
              <a:solidFill>
                <a:schemeClr val="bg1"/>
              </a:solidFill>
              <a:latin typeface="Lato"/>
            </a:endParaRPr>
          </a:p>
        </p:txBody>
      </p:sp>
    </p:spTree>
    <p:extLst>
      <p:ext uri="{BB962C8B-B14F-4D97-AF65-F5344CB8AC3E}">
        <p14:creationId xmlns:p14="http://schemas.microsoft.com/office/powerpoint/2010/main" val="24792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5-6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711112"/>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871B8F79-5191-457C-A9FC-1727171A6A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pic>
        <p:nvPicPr>
          <p:cNvPr id="21" name="Picture 20">
            <a:hlinkClick r:id="rId4"/>
            <a:extLst>
              <a:ext uri="{FF2B5EF4-FFF2-40B4-BE49-F238E27FC236}">
                <a16:creationId xmlns:a16="http://schemas.microsoft.com/office/drawing/2014/main" id="{457AB374-963F-43E6-909A-A67723650E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93823" y="2527132"/>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88B0DB19-20B4-4FC7-AA58-87255A339D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pic>
        <p:nvPicPr>
          <p:cNvPr id="3" name="Picture 2">
            <a:hlinkClick r:id="rId4"/>
            <a:extLst>
              <a:ext uri="{FF2B5EF4-FFF2-40B4-BE49-F238E27FC236}">
                <a16:creationId xmlns:a16="http://schemas.microsoft.com/office/drawing/2014/main" id="{7217C06C-51C3-4090-BFA8-00B519E8BA7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22753" y="1462282"/>
            <a:ext cx="3514337" cy="2484480"/>
          </a:xfrm>
          <a:prstGeom prst="rect">
            <a:avLst/>
          </a:prstGeom>
        </p:spPr>
      </p:pic>
    </p:spTree>
    <p:extLst>
      <p:ext uri="{BB962C8B-B14F-4D97-AF65-F5344CB8AC3E}">
        <p14:creationId xmlns:p14="http://schemas.microsoft.com/office/powerpoint/2010/main" val="1698101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365767" y="2800357"/>
            <a:ext cx="9356806" cy="3739485"/>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a:spcBef>
                <a:spcPts val="600"/>
              </a:spcBef>
            </a:pPr>
            <a:r>
              <a:rPr lang="en-GB" b="1" dirty="0">
                <a:latin typeface="League Spartan" panose="00000800000000000000" pitchFamily="50" charset="0"/>
              </a:rPr>
              <a:t>Pupils will be able to:</a:t>
            </a:r>
          </a:p>
          <a:p>
            <a:pPr marL="914400" lvl="1" indent="-457200" algn="just">
              <a:spcBef>
                <a:spcPts val="600"/>
              </a:spcBef>
              <a:buSzPct val="202000"/>
              <a:buBlip>
                <a:blip r:embed="rId3"/>
              </a:buBlip>
            </a:pPr>
            <a:r>
              <a:rPr lang="en-GB" dirty="0">
                <a:latin typeface="Lato" panose="020B0604020202020204"/>
                <a:ea typeface="Lato" panose="020B0604020202020204" charset="0"/>
                <a:cs typeface="Lato" panose="020B0604020202020204" charset="0"/>
              </a:rPr>
              <a:t>describe how medicines, when used responsibly, can support health and wellbeing </a:t>
            </a:r>
          </a:p>
          <a:p>
            <a:pPr marL="914400" lvl="1" indent="-457200" algn="just">
              <a:spcBef>
                <a:spcPts val="600"/>
              </a:spcBef>
              <a:buSzPct val="202000"/>
              <a:buBlip>
                <a:blip r:embed="rId3"/>
              </a:buBlip>
            </a:pPr>
            <a:r>
              <a:rPr lang="en-GB" dirty="0">
                <a:latin typeface="Lato" panose="020F0502020204030203"/>
              </a:rPr>
              <a:t>explain how preventative medicines such as vaccinations and immunisation can stop disease from spreading </a:t>
            </a:r>
          </a:p>
          <a:p>
            <a:pPr marL="914400" lvl="1" indent="-457200" algn="just">
              <a:spcBef>
                <a:spcPts val="600"/>
              </a:spcBef>
              <a:buSzPct val="202000"/>
              <a:buBlip>
                <a:blip r:embed="rId3"/>
              </a:buBlip>
            </a:pPr>
            <a:r>
              <a:rPr lang="en-GB" dirty="0">
                <a:latin typeface="Lato" panose="020F0502020204030203"/>
              </a:rPr>
              <a:t>explain the safe use of medicines to help manage illness and allergies </a:t>
            </a:r>
          </a:p>
          <a:p>
            <a:pPr marL="914400" lvl="1" indent="-457200" algn="just">
              <a:spcBef>
                <a:spcPts val="600"/>
              </a:spcBef>
              <a:buSzPct val="202000"/>
              <a:buBlip>
                <a:blip r:embed="rId3"/>
              </a:buBlip>
            </a:pPr>
            <a:r>
              <a:rPr lang="en-GB" dirty="0">
                <a:latin typeface="Lato" panose="020F0502020204030203"/>
                <a:ea typeface="Lato" panose="020B0604020202020204" charset="0"/>
                <a:cs typeface="Lato" panose="020B0604020202020204" charset="0"/>
              </a:rPr>
              <a:t>identify </a:t>
            </a:r>
            <a:r>
              <a:rPr lang="en-GB" dirty="0">
                <a:latin typeface="Lato" panose="020F0502020204030203"/>
              </a:rPr>
              <a:t>where to find further advice and guidance about the correct use of</a:t>
            </a:r>
          </a:p>
          <a:p>
            <a:pPr lvl="2" algn="just">
              <a:spcBef>
                <a:spcPts val="600"/>
              </a:spcBef>
              <a:buSzPct val="202000"/>
            </a:pPr>
            <a:r>
              <a:rPr lang="en-GB" dirty="0" smtClean="0">
                <a:latin typeface="Lato" panose="020F0502020204030203"/>
              </a:rPr>
              <a:t>medicines</a:t>
            </a:r>
            <a:endParaRPr lang="en-GB" dirty="0">
              <a:latin typeface="Lato" panose="020F0502020204030203"/>
            </a:endParaRPr>
          </a:p>
        </p:txBody>
      </p:sp>
      <p:sp>
        <p:nvSpPr>
          <p:cNvPr id="16" name="TextBox 15"/>
          <p:cNvSpPr txBox="1"/>
          <p:nvPr/>
        </p:nvSpPr>
        <p:spPr>
          <a:xfrm>
            <a:off x="365767" y="554233"/>
            <a:ext cx="9356806" cy="207326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b="1" dirty="0" smtClean="0">
                <a:latin typeface="League Spartan" panose="020B0604020202020204" charset="0"/>
              </a:rPr>
              <a:t>To learn how </a:t>
            </a:r>
            <a:r>
              <a:rPr lang="en-GB" b="1" dirty="0">
                <a:latin typeface="League Spartan" panose="020B0604020202020204" charset="0"/>
              </a:rPr>
              <a:t>the correct use of medicines, and how vaccinations and immunisation, can help to maintain health and wellbeing</a:t>
            </a:r>
          </a:p>
          <a:p>
            <a:pPr>
              <a:lnSpc>
                <a:spcPct val="150000"/>
              </a:lnSpc>
              <a:buSzPct val="202000"/>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11" name="Picture 10">
            <a:extLst>
              <a:ext uri="{FF2B5EF4-FFF2-40B4-BE49-F238E27FC236}">
                <a16:creationId xmlns:a16="http://schemas.microsoft.com/office/drawing/2014/main" id="{AA19BA3B-2FCB-4BAC-961F-E2E63F9AA0F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271486"/>
            <a:ext cx="5494464" cy="3262432"/>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a:p>
            <a:pPr>
              <a:buSzPct val="202000"/>
            </a:pPr>
            <a:endParaRPr lang="en-GB" sz="1050" dirty="0">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389193"/>
            <a:ext cx="887768" cy="887768"/>
          </a:xfrm>
          <a:prstGeom prst="rect">
            <a:avLst/>
          </a:prstGeom>
        </p:spPr>
      </p:pic>
      <p:sp>
        <p:nvSpPr>
          <p:cNvPr id="21" name="TextBox 20"/>
          <p:cNvSpPr txBox="1"/>
          <p:nvPr/>
        </p:nvSpPr>
        <p:spPr>
          <a:xfrm>
            <a:off x="6087340" y="1252305"/>
            <a:ext cx="5690757" cy="3293209"/>
          </a:xfrm>
          <a:prstGeom prst="rect">
            <a:avLst/>
          </a:prstGeom>
          <a:solidFill>
            <a:schemeClr val="bg1"/>
          </a:solidFill>
        </p:spPr>
        <p:txBody>
          <a:bodyPr wrap="square" rtlCol="0">
            <a:spAutoFit/>
          </a:bodyPr>
          <a:lstStyle/>
          <a:p>
            <a:pPr lvl="3"/>
            <a:endParaRPr lang="en-GB" sz="2600" b="1" dirty="0">
              <a:latin typeface="League Spartan" panose="00000800000000000000" pitchFamily="50" charset="0"/>
            </a:endParaRPr>
          </a:p>
          <a:p>
            <a:pPr lvl="3"/>
            <a:r>
              <a:rPr lang="en-GB" sz="2600" b="1" dirty="0">
                <a:latin typeface="League Spartan" panose="00000800000000000000" pitchFamily="50" charset="0"/>
              </a:rPr>
              <a:t>Resources required</a:t>
            </a:r>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Large pieces of paper and marker pens for group work</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1: </a:t>
            </a:r>
            <a:r>
              <a:rPr lang="en-GB" sz="1700" i="1" dirty="0">
                <a:latin typeface="Lato" panose="020B0604020202020204" charset="0"/>
                <a:ea typeface="Lato" panose="020B0604020202020204" charset="0"/>
                <a:cs typeface="Lato" panose="020B0604020202020204" charset="0"/>
              </a:rPr>
              <a:t>Thinking bubbles worksheet </a:t>
            </a:r>
            <a:r>
              <a:rPr lang="en-GB" sz="1700" dirty="0">
                <a:latin typeface="Lato" panose="020B0604020202020204" charset="0"/>
                <a:ea typeface="Lato" panose="020B0604020202020204" charset="0"/>
                <a:cs typeface="Lato" panose="020B0604020202020204" charset="0"/>
              </a:rPr>
              <a:t>[Pupils write in their work books or complete the worksheet-1 copy per pupil]</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2:</a:t>
            </a:r>
            <a:r>
              <a:rPr lang="en-GB" sz="1700" i="1" dirty="0">
                <a:latin typeface="Lato" panose="020B0604020202020204" charset="0"/>
                <a:ea typeface="Lato" panose="020B0604020202020204" charset="0"/>
                <a:cs typeface="Lato" panose="020B0604020202020204" charset="0"/>
              </a:rPr>
              <a:t> Vaccination cards </a:t>
            </a:r>
            <a:r>
              <a:rPr lang="en-GB" sz="1700" dirty="0">
                <a:latin typeface="Lato" panose="020B0604020202020204" charset="0"/>
                <a:ea typeface="Lato" panose="020B0604020202020204" charset="0"/>
                <a:cs typeface="Lato" panose="020B0604020202020204" charset="0"/>
              </a:rPr>
              <a:t>[1 sheet per group]</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3: </a:t>
            </a:r>
            <a:r>
              <a:rPr lang="en-GB" sz="1700" i="1" dirty="0">
                <a:latin typeface="Lato" panose="020B0604020202020204" charset="0"/>
                <a:ea typeface="Lato" panose="020B0604020202020204" charset="0"/>
                <a:cs typeface="Lato" panose="020B0604020202020204" charset="0"/>
              </a:rPr>
              <a:t>Case studies </a:t>
            </a:r>
            <a:r>
              <a:rPr lang="en-GB" sz="1700" dirty="0">
                <a:latin typeface="Lato" panose="020B0604020202020204" charset="0"/>
                <a:ea typeface="Lato" panose="020B0604020202020204" charset="0"/>
                <a:cs typeface="Lato" panose="020B0604020202020204" charset="0"/>
              </a:rPr>
              <a:t>[1 set per group]</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641" y="1275123"/>
            <a:ext cx="791852" cy="707425"/>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4744544"/>
            <a:ext cx="5673435" cy="184665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92489" y="5288685"/>
            <a:ext cx="1094363" cy="710172"/>
          </a:xfrm>
          <a:prstGeom prst="rect">
            <a:avLst/>
          </a:prstGeom>
        </p:spPr>
      </p:pic>
      <p:sp>
        <p:nvSpPr>
          <p:cNvPr id="20" name="Footer Placeholder 1">
            <a:extLst>
              <a:ext uri="{FF2B5EF4-FFF2-40B4-BE49-F238E27FC236}">
                <a16:creationId xmlns:a16="http://schemas.microsoft.com/office/drawing/2014/main" id="{18F76FBD-0B7A-4310-A7EB-629E1450F78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36050" y="23296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1375577630"/>
              </p:ext>
            </p:extLst>
          </p:nvPr>
        </p:nvGraphicFramePr>
        <p:xfrm>
          <a:off x="190005" y="1486018"/>
          <a:ext cx="11811989" cy="4625273"/>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531686">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656789">
                <a:tc>
                  <a:txBody>
                    <a:bodyPr/>
                    <a:lstStyle/>
                    <a:p>
                      <a:pPr marL="0" indent="0">
                        <a:buNone/>
                      </a:pPr>
                      <a:r>
                        <a:rPr lang="en-GB" sz="1800" dirty="0">
                          <a:latin typeface="Lato" panose="020B0604020202020204" charset="0"/>
                          <a:ea typeface="Lato" panose="020B0604020202020204" charset="0"/>
                          <a:cs typeface="Lato" panose="020B0604020202020204" charset="0"/>
                        </a:rPr>
                        <a:t>1. Baseline assessment</a:t>
                      </a:r>
                    </a:p>
                  </a:txBody>
                  <a:tcPr anchor="ctr">
                    <a:solidFill>
                      <a:schemeClr val="bg1">
                        <a:lumMod val="95000"/>
                      </a:schemeClr>
                    </a:solidFill>
                  </a:tcPr>
                </a:tc>
                <a:tc>
                  <a:txBody>
                    <a:bodyPr/>
                    <a:lstStyle/>
                    <a:p>
                      <a:pPr algn="l"/>
                      <a:r>
                        <a:rPr lang="en-GB" sz="1800" kern="1200" dirty="0">
                          <a:solidFill>
                            <a:schemeClr val="tx1"/>
                          </a:solidFill>
                          <a:effectLst/>
                          <a:latin typeface="Lato" panose="020F0502020204030203"/>
                          <a:ea typeface="+mn-ea"/>
                          <a:cs typeface="+mn-cs"/>
                        </a:rPr>
                        <a:t>Individually, pupils write down what they already know about managing illness, allergies and disease</a:t>
                      </a:r>
                      <a:endParaRPr lang="en-GB" sz="18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2474858058"/>
                  </a:ext>
                </a:extLst>
              </a:tr>
              <a:tr h="656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panose="020B0604020202020204" charset="0"/>
                          <a:ea typeface="Lato" panose="020B0604020202020204" charset="0"/>
                          <a:cs typeface="Lato" panose="020B0604020202020204" charset="0"/>
                        </a:rPr>
                        <a:t>2. Introduction</a:t>
                      </a:r>
                    </a:p>
                    <a:p>
                      <a:endParaRPr lang="en-GB" sz="1800" dirty="0">
                        <a:latin typeface="Lato" panose="020B0604020202020204" charset="0"/>
                        <a:ea typeface="Lato" panose="020B0604020202020204" charset="0"/>
                        <a:cs typeface="Lato" panose="020B0604020202020204" charset="0"/>
                      </a:endParaRPr>
                    </a:p>
                  </a:txBody>
                  <a:tcPr anchor="ctr">
                    <a:solidFill>
                      <a:schemeClr val="bg1">
                        <a:lumMod val="95000"/>
                      </a:schemeClr>
                    </a:solidFill>
                  </a:tcPr>
                </a:tc>
                <a:tc>
                  <a:txBody>
                    <a:bodyPr/>
                    <a:lstStyle/>
                    <a:p>
                      <a:pPr algn="l"/>
                      <a:r>
                        <a:rPr lang="en-GB" sz="1800" kern="1200" dirty="0">
                          <a:solidFill>
                            <a:schemeClr val="tx1"/>
                          </a:solidFill>
                          <a:effectLst/>
                          <a:latin typeface="Lato" panose="020F0502020204030203"/>
                          <a:ea typeface="+mn-ea"/>
                          <a:cs typeface="+mn-cs"/>
                        </a:rPr>
                        <a:t>Reinforce ground rules. Pupils are reminded of the role of medicines</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656789">
                <a:tc>
                  <a:txBody>
                    <a:bodyPr/>
                    <a:lstStyle/>
                    <a:p>
                      <a:r>
                        <a:rPr lang="en-GB" sz="1800" dirty="0">
                          <a:latin typeface="Lato" panose="020B0604020202020204" charset="0"/>
                          <a:ea typeface="Lato" panose="020B0604020202020204" charset="0"/>
                          <a:cs typeface="Lato" panose="020B0604020202020204" charset="0"/>
                        </a:rPr>
                        <a:t>3. Vaccination card game</a:t>
                      </a:r>
                    </a:p>
                  </a:txBody>
                  <a:tcPr anchor="ctr">
                    <a:solidFill>
                      <a:schemeClr val="bg1">
                        <a:lumMod val="95000"/>
                      </a:schemeClr>
                    </a:solidFill>
                  </a:tcPr>
                </a:tc>
                <a:tc>
                  <a:txBody>
                    <a:bodyPr/>
                    <a:lstStyle/>
                    <a:p>
                      <a:pPr algn="l"/>
                      <a:r>
                        <a:rPr lang="en-GB" sz="1800" kern="1200" dirty="0">
                          <a:solidFill>
                            <a:schemeClr val="tx1"/>
                          </a:solidFill>
                          <a:effectLst/>
                          <a:latin typeface="Lato" panose="020F0502020204030203"/>
                          <a:ea typeface="+mn-ea"/>
                          <a:cs typeface="+mn-cs"/>
                        </a:rPr>
                        <a:t>In groups, pupils play a card game to develop their understanding of vaccination and immunity</a:t>
                      </a:r>
                      <a:endParaRPr lang="en-GB" sz="18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62548691"/>
                  </a:ext>
                </a:extLst>
              </a:tr>
              <a:tr h="656789">
                <a:tc>
                  <a:txBody>
                    <a:bodyPr/>
                    <a:lstStyle/>
                    <a:p>
                      <a:r>
                        <a:rPr lang="en-GB" sz="1800" dirty="0">
                          <a:latin typeface="Lato" panose="020B0604020202020204" charset="0"/>
                          <a:ea typeface="Lato" panose="020B0604020202020204" charset="0"/>
                          <a:cs typeface="Lato" panose="020B0604020202020204" charset="0"/>
                        </a:rPr>
                        <a:t>4. Rainbow groups</a:t>
                      </a:r>
                    </a:p>
                  </a:txBody>
                  <a:tcPr anchor="ctr">
                    <a:solidFill>
                      <a:schemeClr val="bg1">
                        <a:lumMod val="95000"/>
                      </a:schemeClr>
                    </a:solidFill>
                  </a:tcPr>
                </a:tc>
                <a:tc>
                  <a:txBody>
                    <a:bodyPr/>
                    <a:lstStyle/>
                    <a:p>
                      <a:pPr algn="l"/>
                      <a:r>
                        <a:rPr lang="en-GB" sz="1800" kern="1200" dirty="0">
                          <a:solidFill>
                            <a:schemeClr val="tx1"/>
                          </a:solidFill>
                          <a:effectLst/>
                          <a:latin typeface="Lato" panose="020F0502020204030203"/>
                          <a:ea typeface="+mn-ea"/>
                          <a:cs typeface="+mn-cs"/>
                        </a:rPr>
                        <a:t>Pairs of pupils read medicine case studies, then in groups make a chart about what they have learned</a:t>
                      </a:r>
                      <a:endParaRPr lang="en-GB" sz="18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1658251162"/>
                  </a:ext>
                </a:extLst>
              </a:tr>
              <a:tr h="809642">
                <a:tc>
                  <a:txBody>
                    <a:bodyPr/>
                    <a:lstStyle/>
                    <a:p>
                      <a:r>
                        <a:rPr lang="en-GB" sz="1800" dirty="0">
                          <a:latin typeface="Lato" panose="020B0604020202020204" charset="0"/>
                          <a:ea typeface="Lato" panose="020B0604020202020204" charset="0"/>
                          <a:cs typeface="Lato" panose="020B0604020202020204" charset="0"/>
                        </a:rPr>
                        <a:t>5. Plenary/signposting support</a:t>
                      </a:r>
                    </a:p>
                  </a:txBody>
                  <a:tcPr anchor="ctr">
                    <a:solidFill>
                      <a:schemeClr val="bg1">
                        <a:lumMod val="95000"/>
                      </a:schemeClr>
                    </a:solidFill>
                  </a:tcPr>
                </a:tc>
                <a:tc>
                  <a:txBody>
                    <a:bodyPr/>
                    <a:lstStyle/>
                    <a:p>
                      <a:pPr algn="l">
                        <a:lnSpc>
                          <a:spcPts val="1500"/>
                        </a:lnSpc>
                        <a:spcAft>
                          <a:spcPts val="600"/>
                        </a:spcAft>
                      </a:pPr>
                      <a:r>
                        <a:rPr lang="en-GB" sz="1800" kern="1200" dirty="0">
                          <a:solidFill>
                            <a:schemeClr val="tx1"/>
                          </a:solidFill>
                          <a:effectLst/>
                          <a:latin typeface="Lato" panose="020F0502020204030203"/>
                          <a:ea typeface="+mn-ea"/>
                          <a:cs typeface="+mn-cs"/>
                        </a:rPr>
                        <a:t>Pupils reflect on how medicines are administered safely and are provided with guidance on where to get further information and advice</a:t>
                      </a:r>
                      <a:endParaRPr lang="en-GB" sz="1800" dirty="0">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780862879"/>
                  </a:ext>
                </a:extLst>
              </a:tr>
              <a:tr h="656789">
                <a:tc>
                  <a:txBody>
                    <a:bodyPr/>
                    <a:lstStyle/>
                    <a:p>
                      <a:r>
                        <a:rPr lang="en-GB" sz="1800" dirty="0">
                          <a:latin typeface="Lato" panose="020B0604020202020204" charset="0"/>
                          <a:ea typeface="Lato" panose="020B0604020202020204" charset="0"/>
                          <a:cs typeface="Lato" panose="020B0604020202020204" charset="0"/>
                        </a:rPr>
                        <a:t>6. End-point assessment</a:t>
                      </a:r>
                    </a:p>
                  </a:txBody>
                  <a:tcPr anchor="ctr">
                    <a:solidFill>
                      <a:schemeClr val="bg1">
                        <a:lumMod val="95000"/>
                      </a:schemeClr>
                    </a:solidFill>
                  </a:tcPr>
                </a:tc>
                <a:tc>
                  <a:txBody>
                    <a:bodyPr/>
                    <a:lstStyle/>
                    <a:p>
                      <a:pPr algn="l"/>
                      <a:r>
                        <a:rPr lang="en-GB" sz="1800" kern="1200" dirty="0">
                          <a:solidFill>
                            <a:schemeClr val="tx1"/>
                          </a:solidFill>
                          <a:effectLst/>
                          <a:latin typeface="Lato" panose="020F0502020204030203"/>
                          <a:ea typeface="+mn-ea"/>
                          <a:cs typeface="+mn-cs"/>
                        </a:rPr>
                        <a:t>Pupils go back to their baseline assessments, add to or amend them to demonstrate their new learning</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973255416"/>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Tree>
    <p:extLst>
      <p:ext uri="{BB962C8B-B14F-4D97-AF65-F5344CB8AC3E}">
        <p14:creationId xmlns:p14="http://schemas.microsoft.com/office/powerpoint/2010/main" val="215372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1376" y="3853193"/>
            <a:ext cx="10096499" cy="2000548"/>
          </a:xfrm>
          <a:prstGeom prst="rect">
            <a:avLst/>
          </a:prstGeom>
          <a:noFill/>
        </p:spPr>
        <p:txBody>
          <a:bodyPr wrap="square" rtlCol="0">
            <a:spAutoFit/>
          </a:bodyPr>
          <a:lstStyle/>
          <a:p>
            <a:pPr algn="ctr"/>
            <a:r>
              <a:rPr kumimoji="0" lang="en-GB" sz="4800" b="1" i="0" u="none" strike="noStrike" kern="1200" cap="none" spc="0" normalizeH="0" baseline="0" noProof="0" dirty="0">
                <a:ln>
                  <a:noFill/>
                </a:ln>
                <a:effectLst/>
                <a:uLnTx/>
                <a:uFillTx/>
                <a:latin typeface="League Spartan" panose="00000800000000000000" pitchFamily="50" charset="0"/>
              </a:rPr>
              <a:t>Lesson 1</a:t>
            </a:r>
            <a:endParaRPr lang="en-GB" sz="4800" b="1" dirty="0">
              <a:solidFill>
                <a:srgbClr val="95519E"/>
              </a:solidFill>
              <a:latin typeface="League Spartan" panose="00000800000000000000" pitchFamily="50" charset="0"/>
            </a:endParaRPr>
          </a:p>
          <a:p>
            <a:pPr algn="ctr"/>
            <a:r>
              <a:rPr lang="en-GB" sz="4800" b="1" dirty="0">
                <a:solidFill>
                  <a:srgbClr val="95519E"/>
                </a:solidFill>
                <a:latin typeface="League Spartan" panose="020B0604020202020204" charset="0"/>
              </a:rPr>
              <a:t>Managing risk: medicines</a:t>
            </a:r>
            <a:endParaRPr lang="en-GB" sz="4800" dirty="0">
              <a:solidFill>
                <a:srgbClr val="95519E"/>
              </a:solidFill>
              <a:latin typeface="League Spartan"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4" name="Picture 3">
            <a:extLst>
              <a:ext uri="{FF2B5EF4-FFF2-40B4-BE49-F238E27FC236}">
                <a16:creationId xmlns:a16="http://schemas.microsoft.com/office/drawing/2014/main" id="{AFB9FF4E-1F8A-49C6-AF94-F17CBA2B94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0965" y="533407"/>
            <a:ext cx="2441244" cy="3024968"/>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2707</Words>
  <Application>Microsoft Office PowerPoint</Application>
  <PresentationFormat>Widescreen</PresentationFormat>
  <Paragraphs>296</Paragraphs>
  <Slides>21</Slides>
  <Notes>21</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Gill Sans MT</vt:lpstr>
      <vt:lpstr>League Spartan</vt:lpstr>
      <vt:lpstr>Arial</vt:lpstr>
      <vt:lpstr>Open Sans Light</vt:lpstr>
      <vt:lpstr>Wingdings</vt:lpstr>
      <vt:lpstr>Ink Free</vt:lpstr>
      <vt:lpstr>Calibri</vt:lpstr>
      <vt:lpstr>Calibri Light</vt:lpstr>
      <vt:lpstr>Times New Roman</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 game demonstration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Jenny Fox</cp:lastModifiedBy>
  <cp:revision>78</cp:revision>
  <dcterms:created xsi:type="dcterms:W3CDTF">2020-08-13T08:11:57Z</dcterms:created>
  <dcterms:modified xsi:type="dcterms:W3CDTF">2020-09-17T09:01:30Z</dcterms:modified>
</cp:coreProperties>
</file>