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20"/>
  </p:notesMasterIdLst>
  <p:sldIdLst>
    <p:sldId id="285" r:id="rId2"/>
    <p:sldId id="278" r:id="rId3"/>
    <p:sldId id="280" r:id="rId4"/>
    <p:sldId id="261" r:id="rId5"/>
    <p:sldId id="286" r:id="rId6"/>
    <p:sldId id="259" r:id="rId7"/>
    <p:sldId id="276" r:id="rId8"/>
    <p:sldId id="270" r:id="rId9"/>
    <p:sldId id="287" r:id="rId10"/>
    <p:sldId id="264" r:id="rId11"/>
    <p:sldId id="272" r:id="rId12"/>
    <p:sldId id="288" r:id="rId13"/>
    <p:sldId id="289" r:id="rId14"/>
    <p:sldId id="290" r:id="rId15"/>
    <p:sldId id="291" r:id="rId16"/>
    <p:sldId id="292" r:id="rId17"/>
    <p:sldId id="293" r:id="rId18"/>
    <p:sldId id="294" r:id="rId19"/>
  </p:sldIdLst>
  <p:sldSz cx="12192000" cy="6858000"/>
  <p:notesSz cx="6858000" cy="9144000"/>
  <p:embeddedFontLst>
    <p:embeddedFont>
      <p:font typeface="League Spartan" panose="020B0604020202020204" charset="0"/>
      <p:bold r:id="rId21"/>
    </p:embeddedFont>
    <p:embeddedFont>
      <p:font typeface="Lucida Console" panose="020B0609040504020204" pitchFamily="49"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Open Sans Light" panose="020B0604020202020204" charset="0"/>
      <p:regular r:id="rId29"/>
      <p:italic r:id="rId30"/>
    </p:embeddedFont>
    <p:embeddedFont>
      <p:font typeface="Gill Sans MT" panose="020B0502020104020203" pitchFamily="34" charset="0"/>
      <p:regular r:id="rId31"/>
      <p:bold r:id="rId32"/>
      <p:italic r:id="rId33"/>
      <p:boldItalic r:id="rId34"/>
    </p:embeddedFont>
    <p:embeddedFont>
      <p:font typeface="Lato" panose="020B060402020202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148E51E6-16BC-4460-8FEC-8A9E6CDB5E1A}">
          <p14:sldIdLst>
            <p14:sldId id="285"/>
            <p14:sldId id="278"/>
            <p14:sldId id="280"/>
            <p14:sldId id="261"/>
            <p14:sldId id="286"/>
            <p14:sldId id="259"/>
            <p14:sldId id="276"/>
            <p14:sldId id="270"/>
          </p14:sldIdLst>
        </p14:section>
        <p14:section name="Pupil facing slides" id="{6426DDC9-3476-4499-A402-C5047D3C9974}">
          <p14:sldIdLst>
            <p14:sldId id="287"/>
            <p14:sldId id="264"/>
            <p14:sldId id="272"/>
            <p14:sldId id="288"/>
            <p14:sldId id="289"/>
            <p14:sldId id="290"/>
            <p14:sldId id="291"/>
            <p14:sldId id="292"/>
            <p14:sldId id="293"/>
            <p14:sldId id="29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extLst/>
  </p:cmAuthor>
  <p:cmAuthor id="2" name="Karen" initials="KS" lastIdx="7" clrIdx="1"/>
  <p:cmAuthor id="3" name="Jenny Barksfield" initials="JB" lastIdx="8" clrIdx="2">
    <p:extLst>
      <p:ext uri="{19B8F6BF-5375-455C-9EA6-DF929625EA0E}">
        <p15:presenceInfo xmlns:p15="http://schemas.microsoft.com/office/powerpoint/2012/main" userId="S-1-5-21-1285066173-1815393381-3561576999-2204" providerId="AD"/>
      </p:ext>
    </p:extLst>
  </p:cmAuthor>
  <p:cmAuthor id="4" name="Jenny Fox" initials="JF" lastIdx="9" clrIdx="3">
    <p:extLst>
      <p:ext uri="{19B8F6BF-5375-455C-9EA6-DF929625EA0E}">
        <p15:presenceInfo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E8260C"/>
    <a:srgbClr val="747679"/>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550" autoAdjust="0"/>
  </p:normalViewPr>
  <p:slideViewPr>
    <p:cSldViewPr snapToGrid="0">
      <p:cViewPr varScale="1">
        <p:scale>
          <a:sx n="39" d="100"/>
          <a:sy n="39" d="100"/>
        </p:scale>
        <p:origin x="78" y="58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talktofrank.co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a:p>
        </p:txBody>
      </p:sp>
    </p:spTree>
    <p:extLst>
      <p:ext uri="{BB962C8B-B14F-4D97-AF65-F5344CB8AC3E}">
        <p14:creationId xmlns:p14="http://schemas.microsoft.com/office/powerpoint/2010/main" val="246535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 Notes </a:t>
            </a:r>
          </a:p>
          <a:p>
            <a:r>
              <a:rPr lang="en-GB" dirty="0">
                <a:effectLst/>
              </a:rPr>
              <a:t>Negotiate or revisit ground rules for the lesson. </a:t>
            </a:r>
            <a:r>
              <a:rPr lang="en-GB" b="0" baseline="0" dirty="0"/>
              <a:t>Use this slide to display your class agreement / ground rules for PSHE education lessons.  See </a:t>
            </a:r>
            <a:r>
              <a:rPr lang="en-GB" b="1" baseline="0" dirty="0"/>
              <a:t>Accompanying Teacher Guidance Notes </a:t>
            </a:r>
            <a:r>
              <a:rPr lang="en-GB" b="0" baseline="0" dirty="0"/>
              <a:t>(separate document). </a:t>
            </a:r>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a:p>
        </p:txBody>
      </p:sp>
    </p:spTree>
    <p:extLst>
      <p:ext uri="{BB962C8B-B14F-4D97-AF65-F5344CB8AC3E}">
        <p14:creationId xmlns:p14="http://schemas.microsoft.com/office/powerpoint/2010/main" val="317987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r>
              <a:rPr lang="en-GB" dirty="0">
                <a:effectLst/>
              </a:rPr>
              <a:t>Introduce the learning objective and outcomes and explain that today’s lesson explores how to manage influences in relation to substance use.</a:t>
            </a: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a:p>
        </p:txBody>
      </p:sp>
    </p:spTree>
    <p:extLst>
      <p:ext uri="{BB962C8B-B14F-4D97-AF65-F5344CB8AC3E}">
        <p14:creationId xmlns:p14="http://schemas.microsoft.com/office/powerpoint/2010/main" val="303715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Baseline assessment (10 mins)</a:t>
            </a:r>
          </a:p>
          <a:p>
            <a:r>
              <a:rPr lang="en-GB" sz="1200" kern="1200" dirty="0">
                <a:solidFill>
                  <a:schemeClr val="tx1"/>
                </a:solidFill>
                <a:effectLst/>
                <a:latin typeface="+mn-lt"/>
                <a:ea typeface="+mn-ea"/>
                <a:cs typeface="+mn-cs"/>
              </a:rPr>
              <a:t>In pairs, ask students to sort the influence cards from Resource 2:</a:t>
            </a:r>
            <a:r>
              <a:rPr lang="en-GB" sz="1200" i="1" kern="1200" dirty="0">
                <a:solidFill>
                  <a:schemeClr val="tx1"/>
                </a:solidFill>
                <a:effectLst/>
                <a:latin typeface="+mn-lt"/>
                <a:ea typeface="+mn-ea"/>
                <a:cs typeface="+mn-cs"/>
              </a:rPr>
              <a:t> Influence cards</a:t>
            </a:r>
            <a:r>
              <a:rPr lang="en-GB" sz="1200" kern="1200" dirty="0">
                <a:solidFill>
                  <a:schemeClr val="tx1"/>
                </a:solidFill>
                <a:effectLst/>
                <a:latin typeface="+mn-lt"/>
                <a:ea typeface="+mn-ea"/>
                <a:cs typeface="+mn-cs"/>
              </a:rPr>
              <a:t> (also list</a:t>
            </a:r>
            <a:r>
              <a:rPr lang="en-GB" sz="1200" kern="1200" baseline="0" dirty="0">
                <a:solidFill>
                  <a:schemeClr val="tx1"/>
                </a:solidFill>
                <a:effectLst/>
                <a:latin typeface="+mn-lt"/>
                <a:ea typeface="+mn-ea"/>
                <a:cs typeface="+mn-cs"/>
              </a:rPr>
              <a:t>ed above) </a:t>
            </a:r>
            <a:r>
              <a:rPr lang="en-GB" sz="1200" kern="1200" dirty="0">
                <a:solidFill>
                  <a:schemeClr val="tx1"/>
                </a:solidFill>
                <a:effectLst/>
                <a:latin typeface="+mn-lt"/>
                <a:ea typeface="+mn-ea"/>
                <a:cs typeface="+mn-cs"/>
              </a:rPr>
              <a:t>onto Resource 1:</a:t>
            </a:r>
            <a:r>
              <a:rPr lang="en-GB" sz="1200" i="1" kern="1200" dirty="0">
                <a:solidFill>
                  <a:schemeClr val="tx1"/>
                </a:solidFill>
                <a:effectLst/>
                <a:latin typeface="+mn-lt"/>
                <a:ea typeface="+mn-ea"/>
                <a:cs typeface="+mn-cs"/>
              </a:rPr>
              <a:t> Influence chart</a:t>
            </a:r>
            <a:r>
              <a:rPr lang="en-GB" sz="1200" kern="1200" dirty="0">
                <a:solidFill>
                  <a:schemeClr val="tx1"/>
                </a:solidFill>
                <a:effectLst/>
                <a:latin typeface="+mn-lt"/>
                <a:ea typeface="+mn-ea"/>
                <a:cs typeface="+mn-cs"/>
              </a:rPr>
              <a:t>, assessing whether they think each is an internal or external influence and how weak or strong the impact of the influence is likely to be on a person’s behaviour. Explain to students that internal influence relates to our own thoughts, feelings, perceptions and attitudes etc., while external influence relates to other aspects which affect our ideas, such as those coming from others, the media, or the environment around us.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Next, share </a:t>
            </a:r>
            <a:r>
              <a:rPr lang="en-GB" sz="1200" dirty="0">
                <a:effectLst/>
              </a:rPr>
              <a:t> </a:t>
            </a:r>
            <a:r>
              <a:rPr lang="en-GB" sz="1200" kern="1200" dirty="0">
                <a:solidFill>
                  <a:schemeClr val="tx1"/>
                </a:solidFill>
                <a:effectLst/>
                <a:latin typeface="+mn-lt"/>
                <a:ea typeface="+mn-ea"/>
                <a:cs typeface="+mn-cs"/>
              </a:rPr>
              <a:t>their responses as a class. Draw out common ideas about influences and what influences they believe have the strongest impact on behaviour. Note that there may be considerable differences in how strong an impact individual students consider an influence will have on someone’s behaviour. Religion, for example, may be identified as a very strong influence for some but not at all for others. Use the discussions from this activity to gauge students’ understanding/perception of influences relating to the use of alcohol and other drugs</a:t>
            </a:r>
            <a:r>
              <a:rPr lang="en-GB" sz="1200" dirty="0">
                <a:effectLst/>
              </a:rPr>
              <a:t> </a:t>
            </a:r>
            <a:r>
              <a:rPr lang="en-GB" sz="1200" kern="1200" dirty="0">
                <a:solidFill>
                  <a:schemeClr val="tx1"/>
                </a:solidFill>
                <a:effectLst/>
                <a:latin typeface="+mn-lt"/>
                <a:ea typeface="+mn-ea"/>
                <a:cs typeface="+mn-cs"/>
              </a:rPr>
              <a:t>. Use this to prioritise and adapt discussions in the lesson.</a:t>
            </a:r>
            <a:endParaRPr lang="en-GB" dirty="0">
              <a:effectLst/>
            </a:endParaRPr>
          </a:p>
          <a:p>
            <a:r>
              <a:rPr lang="en-GB" sz="1200" kern="1200" dirty="0">
                <a:solidFill>
                  <a:schemeClr val="tx1"/>
                </a:solidFill>
                <a:effectLst/>
                <a:latin typeface="+mn-lt"/>
                <a:ea typeface="+mn-ea"/>
                <a:cs typeface="+mn-cs"/>
              </a:rPr>
              <a:t> Slight ‘ideas’ overkill in this section.</a:t>
            </a:r>
          </a:p>
          <a:p>
            <a:r>
              <a:rPr lang="en-GB" sz="1200" kern="1200" dirty="0">
                <a:solidFill>
                  <a:schemeClr val="tx1"/>
                </a:solidFill>
                <a:effectLst/>
                <a:latin typeface="+mn-lt"/>
                <a:ea typeface="+mn-ea"/>
                <a:cs typeface="+mn-cs"/>
              </a:rPr>
              <a:t> Is this better? This activity isn’t really about social norms. Maybe a copy and paste error we didn’t spot?</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students if there are any other types of influence they think are common for young people that are not mentioned on the cards?</a:t>
            </a:r>
            <a:endParaRPr lang="en-GB" dirty="0">
              <a:effectLst/>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a:p>
        </p:txBody>
      </p:sp>
    </p:spTree>
    <p:extLst>
      <p:ext uri="{BB962C8B-B14F-4D97-AF65-F5344CB8AC3E}">
        <p14:creationId xmlns:p14="http://schemas.microsoft.com/office/powerpoint/2010/main" val="2539863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Festival timeline (15 mins)</a:t>
            </a:r>
            <a:endParaRPr lang="en-GB" b="1" dirty="0"/>
          </a:p>
          <a:p>
            <a:r>
              <a:rPr lang="en-GB" sz="1200" kern="1200" dirty="0">
                <a:solidFill>
                  <a:schemeClr val="tx1"/>
                </a:solidFill>
                <a:effectLst/>
                <a:latin typeface="+mn-lt"/>
                <a:ea typeface="+mn-ea"/>
                <a:cs typeface="+mn-cs"/>
              </a:rPr>
              <a:t>As a class, read the timeline of Max’s experience of preparing for and going to a festival in Resource 3: </a:t>
            </a:r>
            <a:r>
              <a:rPr lang="en-GB" sz="1200" i="1" kern="1200" dirty="0">
                <a:solidFill>
                  <a:schemeClr val="tx1"/>
                </a:solidFill>
                <a:effectLst/>
                <a:latin typeface="+mn-lt"/>
                <a:ea typeface="+mn-ea"/>
                <a:cs typeface="+mn-cs"/>
              </a:rPr>
              <a:t>Festival timeline</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pairs, ask students to identify the potential influences on Max and the other characters at each stage, and analyse the potential impact of acting based on these pressures and influences. </a:t>
            </a:r>
          </a:p>
          <a:p>
            <a:r>
              <a:rPr lang="en-GB" sz="1200" kern="1200" dirty="0">
                <a:solidFill>
                  <a:schemeClr val="tx1"/>
                </a:solidFill>
                <a:effectLst/>
                <a:latin typeface="+mn-lt"/>
                <a:ea typeface="+mn-ea"/>
                <a:cs typeface="+mn-cs"/>
              </a:rPr>
              <a:t>Finally, ask students to state whether the influences on Max at each stage are internal or external, i.e. are they coming from Max himself or from an outside source? </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Key learning:</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At the start of the timeline, it is likely that Max is excited about going away with his friends, although he may start to feel external pressure to engage in alcohol/drug-taking activity when he receives the group messages about drugs and alcohol. While he may be going to the festival because he wants to (internal), the assumption of his friends might be that they will all be using drugs/alcohol (and Max may not want to).</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At stage 2, Max may be feeling happy and relaxed and perhaps less obvious pressure to participate in taking drugs/alcohol, as there is a positive, relaxed vibe. He may feel internal influence to join in as the atmosphere is friendly and may feel safe, but external influence to join in from his friends and others attending the festival, this could be because he wants to “fit in” or feels that he is expected to.</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Stage 3 of the timeline may begin with an excited and energetic mood, but Max may soon be feeling external pressure from friends and other festival goers to engage in drinking or drug-taking. They may also feel some external influence from musicians/celebrities.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At stage 4, Max may be feeling pressure to ‘stay quiet’ in case he ruins the ‘good mood’ of the others – this might be internal or external.  The use of nitrous oxide (identified in the story as ‘balloons’ but also known as ‘</a:t>
            </a:r>
            <a:r>
              <a:rPr lang="en-GB" sz="1200" i="1" kern="1200" dirty="0" err="1">
                <a:solidFill>
                  <a:schemeClr val="tx1"/>
                </a:solidFill>
                <a:effectLst/>
                <a:latin typeface="+mn-lt"/>
                <a:ea typeface="+mn-ea"/>
                <a:cs typeface="+mn-cs"/>
              </a:rPr>
              <a:t>Noz</a:t>
            </a:r>
            <a:r>
              <a:rPr lang="en-GB" sz="1200" i="1" kern="1200" dirty="0">
                <a:solidFill>
                  <a:schemeClr val="tx1"/>
                </a:solidFill>
                <a:effectLst/>
                <a:latin typeface="+mn-lt"/>
                <a:ea typeface="+mn-ea"/>
                <a:cs typeface="+mn-cs"/>
              </a:rPr>
              <a:t>’, ‘Nos’ or ‘laughing gas’) has become more prevalent amongst young people, </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but can be dangerous with heavy use or unsafe inhalation practices and result in effects such as headaches, breathing problems, nerve damage, unconsciousness.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sum up, explain that if a person can identify an influence as external, they may have a greater opportunity to evaluate whether it benefits them to act on it or not. If they recognise that the pressure is only coming from within themselves, then this can help them to resist the pressure and make more autonomous and authentic choices.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Ask students to identify the influence at each stage and whether it is internal or external, using the timeline in Resource 3a: </a:t>
            </a:r>
            <a:r>
              <a:rPr lang="en-GB" sz="1200" i="1" kern="1200" dirty="0">
                <a:solidFill>
                  <a:schemeClr val="tx1"/>
                </a:solidFill>
                <a:effectLst/>
                <a:latin typeface="+mn-lt"/>
                <a:ea typeface="+mn-ea"/>
                <a:cs typeface="+mn-cs"/>
              </a:rPr>
              <a:t>Alternative timeline</a:t>
            </a:r>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students to discuss what they think most often has the greatest impact: external or internal influence? Are there any contexts in which this balance changes?</a:t>
            </a:r>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a:p>
        </p:txBody>
      </p:sp>
    </p:spTree>
    <p:extLst>
      <p:ext uri="{BB962C8B-B14F-4D97-AF65-F5344CB8AC3E}">
        <p14:creationId xmlns:p14="http://schemas.microsoft.com/office/powerpoint/2010/main" val="30408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Strategies (10 mins)</a:t>
            </a:r>
            <a:endParaRPr lang="en-GB" b="1" dirty="0"/>
          </a:p>
          <a:p>
            <a:r>
              <a:rPr lang="en-GB" sz="1200" kern="1200" dirty="0">
                <a:solidFill>
                  <a:schemeClr val="tx1"/>
                </a:solidFill>
                <a:effectLst/>
                <a:latin typeface="+mn-lt"/>
                <a:ea typeface="+mn-ea"/>
                <a:cs typeface="+mn-cs"/>
              </a:rPr>
              <a:t>Remind students that sometimes people might be going along with others because of the influences we have been considering, but it can just take one person to ‘break ranks’ for others to admit they feel the same about what is happening. </a:t>
            </a:r>
          </a:p>
          <a:p>
            <a:r>
              <a:rPr lang="en-GB" sz="1200" kern="1200" dirty="0">
                <a:solidFill>
                  <a:schemeClr val="tx1"/>
                </a:solidFill>
                <a:effectLst/>
                <a:latin typeface="+mn-lt"/>
                <a:ea typeface="+mn-ea"/>
                <a:cs typeface="+mn-cs"/>
              </a:rPr>
              <a:t>In their groups, ask students to identify opportunities for Max to be a positive influence on others in the timeline, and what strategy he could use e.g. could he encourage the friend to drink water between alcoholic drinks?  Should he find help or a first aid tent at any point?</a:t>
            </a:r>
          </a:p>
          <a:p>
            <a:r>
              <a:rPr lang="en-GB" sz="1200" kern="1200" dirty="0">
                <a:solidFill>
                  <a:schemeClr val="tx1"/>
                </a:solidFill>
                <a:effectLst/>
                <a:latin typeface="+mn-lt"/>
                <a:ea typeface="+mn-ea"/>
                <a:cs typeface="+mn-cs"/>
              </a:rPr>
              <a:t>Then, ask for at least one strategy from each group. You may wish to collate these strategies on a whole class mind map.</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Key learning:</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In increasingly independent situations, it is important that students know how to help keep themselves and others safe. For many students, festivals or similar weekends away will be the first time they feel independent and this can be a very exciting time.  It is easy for young people to get caught up ‘in the moment’, especially when with their peers and in a place where there is less direct adult supervision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It is important that young people know that they have options and that using substances or drinking alcohol is not the norm, even if it feels like it is in environments such as music festivals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Strategies might include: establishing expectations with friends before going to the festival, saying a polite but assertive ‘no thanks’ to offers of alcohol or other drugs, agreeing to respect others’ decisions not to use substances,</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drinking water between alcoholic drinks, arranging designated meeting points or meeting times in case they lose one another, finding appropriate help such as accessing the first aid tent if needed, always staying in at least pairs throughout the weekend.</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students to discuss if they think festival organisers should do more to keep young people safe and if so, how?</a:t>
            </a:r>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a:p>
        </p:txBody>
      </p:sp>
    </p:spTree>
    <p:extLst>
      <p:ext uri="{BB962C8B-B14F-4D97-AF65-F5344CB8AC3E}">
        <p14:creationId xmlns:p14="http://schemas.microsoft.com/office/powerpoint/2010/main" val="2058209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Influences (10 mins)</a:t>
            </a:r>
            <a:endParaRPr lang="en-GB" b="1" dirty="0"/>
          </a:p>
          <a:p>
            <a:r>
              <a:rPr lang="en-GB" sz="1200" kern="1200" dirty="0">
                <a:solidFill>
                  <a:schemeClr val="tx1"/>
                </a:solidFill>
                <a:effectLst/>
                <a:latin typeface="+mn-lt"/>
                <a:ea typeface="+mn-ea"/>
                <a:cs typeface="+mn-cs"/>
              </a:rPr>
              <a:t>Reflecting on who or what is influencing Max and his friends at each stage, assign groups a different part of the story each and ask them to rewrite that stage, considering what decisions might have been made if the pressures/influences (internal or external) had been ignored or challenged. </a:t>
            </a:r>
          </a:p>
          <a:p>
            <a:r>
              <a:rPr lang="en-GB" sz="1200" kern="1200" dirty="0">
                <a:solidFill>
                  <a:schemeClr val="tx1"/>
                </a:solidFill>
                <a:effectLst/>
                <a:latin typeface="+mn-lt"/>
                <a:ea typeface="+mn-ea"/>
                <a:cs typeface="+mn-cs"/>
              </a:rPr>
              <a:t>Ask each group to feedback their part of the story in order of the timeline.</a:t>
            </a:r>
          </a:p>
          <a:p>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i="1" kern="1200" dirty="0">
                <a:solidFill>
                  <a:schemeClr val="tx1"/>
                </a:solidFill>
                <a:effectLst/>
                <a:latin typeface="+mn-lt"/>
                <a:ea typeface="+mn-ea"/>
                <a:cs typeface="+mn-cs"/>
              </a:rPr>
              <a:t>Elements</a:t>
            </a:r>
            <a:r>
              <a:rPr lang="en-GB" sz="1200" i="1" kern="1200" baseline="0" dirty="0">
                <a:solidFill>
                  <a:schemeClr val="tx1"/>
                </a:solidFill>
                <a:effectLst/>
                <a:latin typeface="+mn-lt"/>
                <a:ea typeface="+mn-ea"/>
                <a:cs typeface="+mn-cs"/>
              </a:rPr>
              <a:t> of the timeline that may have been different include:</a:t>
            </a:r>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The group deciding not to take alcohol or other drugs with them to the festival (e.g. if somebody spoke out against doing so at the start)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The group sticking together, returning together and creating a plan for the day together, without the use of drugs or alcohol</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Telling others in the group how they are feeling about what is happening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Contacting a first aider if concerned about a friend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a:p>
        </p:txBody>
      </p:sp>
    </p:spTree>
    <p:extLst>
      <p:ext uri="{BB962C8B-B14F-4D97-AF65-F5344CB8AC3E}">
        <p14:creationId xmlns:p14="http://schemas.microsoft.com/office/powerpoint/2010/main" val="2391674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End-point assessment (10 </a:t>
            </a:r>
            <a:r>
              <a:rPr lang="en-GB" b="1" baseline="0" dirty="0" err="1"/>
              <a:t>mins</a:t>
            </a:r>
            <a:r>
              <a:rPr lang="en-GB" b="1" baseline="0" dirty="0"/>
              <a:t>)</a:t>
            </a:r>
          </a:p>
          <a:p>
            <a:r>
              <a:rPr lang="en-GB" sz="1200" kern="1200" dirty="0">
                <a:solidFill>
                  <a:schemeClr val="tx1"/>
                </a:solidFill>
                <a:effectLst/>
                <a:latin typeface="+mn-lt"/>
                <a:ea typeface="+mn-ea"/>
                <a:cs typeface="+mn-cs"/>
              </a:rPr>
              <a:t>Ask students to come up with a list of five top tips for a ‘festival survival guide’ on a website about how to keep the experience enjoyable and safe for all, e.g. create a system to check on one another at various points in the day, aim to drink a certain amount of water to stay hydrated etc.</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Students feedback what they think is their most important tip from their list. This is an opportunity for you to gather evidence of the learning that has taken place and to inform your planning for subsequent learning.</a:t>
            </a:r>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a:p>
        </p:txBody>
      </p:sp>
    </p:spTree>
    <p:extLst>
      <p:ext uri="{BB962C8B-B14F-4D97-AF65-F5344CB8AC3E}">
        <p14:creationId xmlns:p14="http://schemas.microsoft.com/office/powerpoint/2010/main" val="1819838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Signposting support</a:t>
            </a:r>
          </a:p>
          <a:p>
            <a:r>
              <a:rPr lang="en-GB" sz="1200" kern="1200" dirty="0">
                <a:solidFill>
                  <a:schemeClr val="tx1"/>
                </a:solidFill>
                <a:effectLst/>
                <a:latin typeface="+mn-lt"/>
                <a:ea typeface="+mn-ea"/>
                <a:cs typeface="+mn-cs"/>
              </a:rPr>
              <a:t>Ensure that students know where they can seek help and further advice both now and in the future, if they are concerned about substance use, </a:t>
            </a:r>
            <a:r>
              <a:rPr lang="en-GB" sz="1200" kern="1200">
                <a:solidFill>
                  <a:schemeClr val="tx1"/>
                </a:solidFill>
                <a:effectLst/>
                <a:latin typeface="+mn-lt"/>
                <a:ea typeface="+mn-ea"/>
                <a:cs typeface="+mn-cs"/>
              </a:rPr>
              <a:t>including alcohol and other drugs, </a:t>
            </a:r>
            <a:r>
              <a:rPr lang="en-GB" sz="1200" kern="1200" dirty="0">
                <a:solidFill>
                  <a:schemeClr val="tx1"/>
                </a:solidFill>
                <a:effectLst/>
                <a:latin typeface="+mn-lt"/>
                <a:ea typeface="+mn-ea"/>
                <a:cs typeface="+mn-cs"/>
              </a:rPr>
              <a:t>or peer influence. Students wishing to seek further guidance can:</a:t>
            </a:r>
          </a:p>
          <a:p>
            <a:pPr lvl="0"/>
            <a:r>
              <a:rPr lang="en-GB" sz="1200" kern="1200" dirty="0">
                <a:solidFill>
                  <a:schemeClr val="tx1"/>
                </a:solidFill>
                <a:effectLst/>
                <a:latin typeface="+mn-lt"/>
                <a:ea typeface="+mn-ea"/>
                <a:cs typeface="+mn-cs"/>
              </a:rPr>
              <a:t>Speak to a tutor, head of year or other trusted member of staff in the school</a:t>
            </a:r>
          </a:p>
          <a:p>
            <a:pPr lvl="0"/>
            <a:r>
              <a:rPr lang="en-GB" sz="1200" kern="1200" dirty="0">
                <a:solidFill>
                  <a:schemeClr val="tx1"/>
                </a:solidFill>
                <a:effectLst/>
                <a:latin typeface="+mn-lt"/>
                <a:ea typeface="+mn-ea"/>
                <a:cs typeface="+mn-cs"/>
              </a:rPr>
              <a:t>Contact Childline </a:t>
            </a:r>
            <a:r>
              <a:rPr lang="en-GB" sz="1200" u="sng" kern="1200" dirty="0">
                <a:solidFill>
                  <a:schemeClr val="tx1"/>
                </a:solidFill>
                <a:effectLst/>
                <a:latin typeface="+mn-lt"/>
                <a:ea typeface="+mn-ea"/>
                <a:cs typeface="+mn-cs"/>
                <a:hlinkClick r:id="rId3"/>
              </a:rPr>
              <a:t>www.childline.org.uk</a:t>
            </a:r>
            <a:r>
              <a:rPr lang="en-GB" sz="1200" kern="1200" dirty="0">
                <a:solidFill>
                  <a:schemeClr val="tx1"/>
                </a:solidFill>
                <a:effectLst/>
                <a:latin typeface="+mn-lt"/>
                <a:ea typeface="+mn-ea"/>
                <a:cs typeface="+mn-cs"/>
              </a:rPr>
              <a:t> 0800 1111</a:t>
            </a:r>
          </a:p>
          <a:p>
            <a:pPr lvl="0"/>
            <a:r>
              <a:rPr lang="en-GB" sz="1200" kern="1200" dirty="0">
                <a:solidFill>
                  <a:schemeClr val="tx1"/>
                </a:solidFill>
                <a:effectLst/>
                <a:latin typeface="+mn-lt"/>
                <a:ea typeface="+mn-ea"/>
                <a:cs typeface="+mn-cs"/>
              </a:rPr>
              <a:t>Visit  </a:t>
            </a:r>
            <a:r>
              <a:rPr lang="en-GB" sz="1200" u="sng" kern="1200" dirty="0">
                <a:solidFill>
                  <a:schemeClr val="tx1"/>
                </a:solidFill>
                <a:effectLst/>
                <a:latin typeface="+mn-lt"/>
                <a:ea typeface="+mn-ea"/>
                <a:cs typeface="+mn-cs"/>
                <a:hlinkClick r:id="rId4"/>
              </a:rPr>
              <a:t>https://www.talktofrank.com/</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17</a:t>
            </a:fld>
            <a:endParaRPr lang="en-GB"/>
          </a:p>
        </p:txBody>
      </p:sp>
    </p:spTree>
    <p:extLst>
      <p:ext uri="{BB962C8B-B14F-4D97-AF65-F5344CB8AC3E}">
        <p14:creationId xmlns:p14="http://schemas.microsoft.com/office/powerpoint/2010/main" val="223448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Extension activities</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a:lnSpc>
                <a:spcPct val="115000"/>
              </a:lnSpc>
            </a:pPr>
            <a:r>
              <a:rPr lang="en-GB" sz="1200" kern="1200" dirty="0">
                <a:solidFill>
                  <a:schemeClr val="tx1"/>
                </a:solidFill>
                <a:effectLst/>
                <a:latin typeface="+mn-lt"/>
                <a:ea typeface="+mn-ea"/>
                <a:cs typeface="+mn-cs"/>
              </a:rPr>
              <a:t>Ask students to select a stage of the timeline and create a script/role-play, modelling how an individual could communicate their decision to challenge or ignore an influence. </a:t>
            </a:r>
            <a:endParaRPr lang="en-GB" sz="1200" u="sng" dirty="0"/>
          </a:p>
        </p:txBody>
      </p:sp>
      <p:sp>
        <p:nvSpPr>
          <p:cNvPr id="4" name="Slide Number Placeholder 3"/>
          <p:cNvSpPr>
            <a:spLocks noGrp="1"/>
          </p:cNvSpPr>
          <p:nvPr>
            <p:ph type="sldNum" sz="quarter" idx="10"/>
          </p:nvPr>
        </p:nvSpPr>
        <p:spPr/>
        <p:txBody>
          <a:bodyPr/>
          <a:lstStyle/>
          <a:p>
            <a:fld id="{567DB251-18AC-41D5-959F-F289AB917537}" type="slidenum">
              <a:rPr lang="en-GB" smtClean="0"/>
              <a:t>18</a:t>
            </a:fld>
            <a:endParaRPr lang="en-GB"/>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a:p>
        </p:txBody>
      </p:sp>
    </p:spTree>
    <p:extLst>
      <p:ext uri="{BB962C8B-B14F-4D97-AF65-F5344CB8AC3E}">
        <p14:creationId xmlns:p14="http://schemas.microsoft.com/office/powerpoint/2010/main" val="64039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a:p>
        </p:txBody>
      </p:sp>
    </p:spTree>
    <p:extLst>
      <p:ext uri="{BB962C8B-B14F-4D97-AF65-F5344CB8AC3E}">
        <p14:creationId xmlns:p14="http://schemas.microsoft.com/office/powerpoint/2010/main" val="348435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a:p>
        </p:txBody>
      </p:sp>
    </p:spTree>
    <p:extLst>
      <p:ext uri="{BB962C8B-B14F-4D97-AF65-F5344CB8AC3E}">
        <p14:creationId xmlns:p14="http://schemas.microsoft.com/office/powerpoint/2010/main" val="77168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387170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a:p>
        </p:txBody>
      </p:sp>
    </p:spTree>
    <p:extLst>
      <p:ext uri="{BB962C8B-B14F-4D97-AF65-F5344CB8AC3E}">
        <p14:creationId xmlns:p14="http://schemas.microsoft.com/office/powerpoint/2010/main" val="345161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a:p>
        </p:txBody>
      </p:sp>
    </p:spTree>
    <p:extLst>
      <p:ext uri="{BB962C8B-B14F-4D97-AF65-F5344CB8AC3E}">
        <p14:creationId xmlns:p14="http://schemas.microsoft.com/office/powerpoint/2010/main" val="415453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a:p>
        </p:txBody>
      </p:sp>
    </p:spTree>
    <p:extLst>
      <p:ext uri="{BB962C8B-B14F-4D97-AF65-F5344CB8AC3E}">
        <p14:creationId xmlns:p14="http://schemas.microsoft.com/office/powerpoint/2010/main" val="429061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151967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17/09/2020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17/09/2020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17/09/2020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17/09/2020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17/09/2020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17/09/2020</a:t>
            </a:fld>
            <a:endParaRPr lang="en-GB"/>
          </a:p>
        </p:txBody>
      </p:sp>
      <p:sp>
        <p:nvSpPr>
          <p:cNvPr id="8" name="Footer Placeholder 7"/>
          <p:cNvSpPr>
            <a:spLocks noGrp="1"/>
          </p:cNvSpPr>
          <p:nvPr>
            <p:ph type="ftr" sz="quarter" idx="11"/>
          </p:nvPr>
        </p:nvSpPr>
        <p:spPr/>
        <p:txBody>
          <a:bodyPr/>
          <a:lstStyle/>
          <a:p>
            <a:r>
              <a:rPr lang="en-GB"/>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17/09/2020</a:t>
            </a:fld>
            <a:endParaRPr lang="en-GB"/>
          </a:p>
        </p:txBody>
      </p:sp>
      <p:sp>
        <p:nvSpPr>
          <p:cNvPr id="4" name="Footer Placeholder 3"/>
          <p:cNvSpPr>
            <a:spLocks noGrp="1"/>
          </p:cNvSpPr>
          <p:nvPr>
            <p:ph type="ftr" sz="quarter" idx="11"/>
          </p:nvPr>
        </p:nvSpPr>
        <p:spPr/>
        <p:txBody>
          <a:bodyPr/>
          <a:lstStyle/>
          <a:p>
            <a:r>
              <a:rPr lang="en-GB"/>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17/09/2020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17/09/2020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pshe-association.org.uk/content/drug-and-alcohol-education"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s://www.talktofrank.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pshe-association.org.uk/content/drug-and-alcohol-educ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hyperlink" Target="http://www.pshe-association.org.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D651D86-383D-45DB-A701-76B5BFCFE28F}" type="slidenum">
              <a:rPr lang="en-GB" smtClean="0"/>
              <a:t>1</a:t>
            </a:fld>
            <a:endParaRPr lang="en-GB" dirty="0"/>
          </a:p>
        </p:txBody>
      </p:sp>
      <p:sp>
        <p:nvSpPr>
          <p:cNvPr id="2" name="Footer Placeholder 1"/>
          <p:cNvSpPr>
            <a:spLocks noGrp="1"/>
          </p:cNvSpPr>
          <p:nvPr>
            <p:ph type="ftr" sz="quarter" idx="4294967295"/>
          </p:nvPr>
        </p:nvSpPr>
        <p:spPr>
          <a:xfrm>
            <a:off x="0" y="6558386"/>
            <a:ext cx="12192000" cy="307975"/>
          </a:xfrm>
        </p:spPr>
        <p:txBody>
          <a:bodyPr/>
          <a:lstStyle/>
          <a:p>
            <a:r>
              <a:rPr lang="en-GB" dirty="0">
                <a:solidFill>
                  <a:schemeClr val="bg1"/>
                </a:solidFill>
              </a:rPr>
              <a:t>© PSHE Association 2020 	</a:t>
            </a:r>
            <a:r>
              <a:rPr lang="en-GB" dirty="0"/>
              <a:t> </a:t>
            </a:r>
          </a:p>
        </p:txBody>
      </p:sp>
      <p:sp>
        <p:nvSpPr>
          <p:cNvPr id="7" name="Cloud Callout 6"/>
          <p:cNvSpPr/>
          <p:nvPr/>
        </p:nvSpPr>
        <p:spPr>
          <a:xfrm>
            <a:off x="5909731" y="195939"/>
            <a:ext cx="3697080" cy="1932775"/>
          </a:xfrm>
          <a:prstGeom prst="cloudCallout">
            <a:avLst>
              <a:gd name="adj1" fmla="val 50957"/>
              <a:gd name="adj2" fmla="val 74437"/>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dirty="0">
                <a:solidFill>
                  <a:schemeClr val="tx1"/>
                </a:solidFill>
                <a:latin typeface="League Spartan" panose="00000800000000000000" pitchFamily="50" charset="0"/>
                <a:ea typeface="Lato" panose="020F0502020204030203" pitchFamily="34" charset="0"/>
                <a:cs typeface="Lato" panose="020F0502020204030203" pitchFamily="34" charset="0"/>
              </a:rPr>
              <a:t>Ensure you read the guidance before teaching the lesson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93" y="363207"/>
            <a:ext cx="1814538" cy="1024390"/>
          </a:xfrm>
          <a:prstGeom prst="rect">
            <a:avLst/>
          </a:prstGeom>
        </p:spPr>
      </p:pic>
      <p:sp>
        <p:nvSpPr>
          <p:cNvPr id="13" name="TextBox 12"/>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2" name="TextBox 11">
            <a:extLst>
              <a:ext uri="{FF2B5EF4-FFF2-40B4-BE49-F238E27FC236}">
                <a16:creationId xmlns:a16="http://schemas.microsoft.com/office/drawing/2014/main" id="{B048B767-C6DF-4DC1-955C-76BF79FB47A0}"/>
              </a:ext>
            </a:extLst>
          </p:cNvPr>
          <p:cNvSpPr txBox="1"/>
          <p:nvPr/>
        </p:nvSpPr>
        <p:spPr>
          <a:xfrm>
            <a:off x="205740" y="3208799"/>
            <a:ext cx="8961120" cy="1508105"/>
          </a:xfrm>
          <a:prstGeom prst="rect">
            <a:avLst/>
          </a:prstGeom>
          <a:solidFill>
            <a:srgbClr val="95519E"/>
          </a:solidFill>
        </p:spPr>
        <p:txBody>
          <a:bodyPr wrap="square" rtlCol="0">
            <a:spAutoFit/>
          </a:bodyPr>
          <a:lstStyle/>
          <a:p>
            <a:pPr algn="ctr"/>
            <a:r>
              <a:rPr lang="en-GB" sz="4600" dirty="0">
                <a:solidFill>
                  <a:schemeClr val="bg1"/>
                </a:solidFill>
                <a:latin typeface="League Spartan" panose="00000800000000000000" pitchFamily="50" charset="0"/>
                <a:ea typeface="Lato" panose="020F0502020204030203" pitchFamily="34" charset="0"/>
                <a:cs typeface="Lato" panose="020F0502020204030203" pitchFamily="34" charset="0"/>
              </a:rPr>
              <a:t>Drug and alcohol education</a:t>
            </a:r>
          </a:p>
          <a:p>
            <a:pPr algn="ctr"/>
            <a:r>
              <a:rPr lang="en-GB" sz="4600" dirty="0">
                <a:solidFill>
                  <a:schemeClr val="bg1"/>
                </a:solidFill>
                <a:latin typeface="League Spartan" panose="00000800000000000000" pitchFamily="50" charset="0"/>
                <a:ea typeface="Lato" panose="020F0502020204030203" pitchFamily="34" charset="0"/>
                <a:cs typeface="Lato" panose="020F0502020204030203" pitchFamily="34" charset="0"/>
              </a:rPr>
              <a:t>KS4</a:t>
            </a:r>
          </a:p>
        </p:txBody>
      </p:sp>
      <p:sp>
        <p:nvSpPr>
          <p:cNvPr id="14" name="TextBox 13">
            <a:extLst>
              <a:ext uri="{FF2B5EF4-FFF2-40B4-BE49-F238E27FC236}">
                <a16:creationId xmlns:a16="http://schemas.microsoft.com/office/drawing/2014/main" id="{DB32E113-4304-4880-A933-0C4C53A8ED4E}"/>
              </a:ext>
            </a:extLst>
          </p:cNvPr>
          <p:cNvSpPr txBox="1"/>
          <p:nvPr/>
        </p:nvSpPr>
        <p:spPr>
          <a:xfrm>
            <a:off x="956690" y="4986778"/>
            <a:ext cx="7601921" cy="1908215"/>
          </a:xfrm>
          <a:prstGeom prst="rect">
            <a:avLst/>
          </a:prstGeom>
          <a:noFill/>
        </p:spPr>
        <p:txBody>
          <a:bodyPr wrap="square" rtlCol="0">
            <a:spAutoFit/>
          </a:bodyPr>
          <a:lstStyle/>
          <a:p>
            <a:pPr algn="ctr"/>
            <a:r>
              <a:rPr lang="en-GB" sz="5400" dirty="0">
                <a:solidFill>
                  <a:schemeClr val="bg1"/>
                </a:solidFill>
                <a:latin typeface="League Spartan" panose="00000800000000000000" pitchFamily="50" charset="0"/>
                <a:ea typeface="Lato" panose="020F0502020204030203" pitchFamily="34" charset="0"/>
                <a:cs typeface="Lato" panose="020F0502020204030203" pitchFamily="34" charset="0"/>
              </a:rPr>
              <a:t>Year 10/11 Lesson 2: </a:t>
            </a:r>
          </a:p>
          <a:p>
            <a:pPr algn="ctr"/>
            <a:r>
              <a:rPr lang="en-GB" sz="3200" dirty="0">
                <a:solidFill>
                  <a:schemeClr val="bg1"/>
                </a:solidFill>
                <a:latin typeface="Lato" panose="020F0502020204030203" pitchFamily="34" charset="0"/>
                <a:ea typeface="Lato" panose="020F0502020204030203" pitchFamily="34" charset="0"/>
                <a:cs typeface="Lato" panose="020F0502020204030203" pitchFamily="34" charset="0"/>
              </a:rPr>
              <a:t>Substance use and managing influence</a:t>
            </a:r>
            <a:endParaRPr lang="en-GB" sz="3200" dirty="0">
              <a:latin typeface="Lato" panose="020F0502020204030203" pitchFamily="34" charset="0"/>
              <a:ea typeface="Lato" panose="020F0502020204030203" pitchFamily="34" charset="0"/>
              <a:cs typeface="Lato" panose="020F0502020204030203" pitchFamily="34" charset="0"/>
            </a:endParaRPr>
          </a:p>
          <a:p>
            <a:pPr algn="ctr"/>
            <a:endParaRPr lang="en-GB" sz="3200" dirty="0">
              <a:solidFill>
                <a:schemeClr val="bg1">
                  <a:lumMod val="50000"/>
                </a:schemeClr>
              </a:solidFill>
              <a:latin typeface="Lucida Console" panose="020B0609040504020204" pitchFamily="49" charset="0"/>
            </a:endParaRPr>
          </a:p>
        </p:txBody>
      </p:sp>
      <p:pic>
        <p:nvPicPr>
          <p:cNvPr id="17" name="Picture Placeholder 11">
            <a:extLst>
              <a:ext uri="{FF2B5EF4-FFF2-40B4-BE49-F238E27FC236}">
                <a16:creationId xmlns:a16="http://schemas.microsoft.com/office/drawing/2014/main" id="{5C994094-8BA4-4759-8E64-6F72396E71ED}"/>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a:stretch/>
        </p:blipFill>
        <p:spPr>
          <a:xfrm>
            <a:off x="3139062" y="734547"/>
            <a:ext cx="2732087" cy="2732087"/>
          </a:xfrm>
          <a:prstGeom prst="rect">
            <a:avLst/>
          </a:prstGeom>
        </p:spPr>
      </p:pic>
      <p:pic>
        <p:nvPicPr>
          <p:cNvPr id="16" name="Picture 15">
            <a:hlinkClick r:id="rId5"/>
            <a:extLst>
              <a:ext uri="{FF2B5EF4-FFF2-40B4-BE49-F238E27FC236}">
                <a16:creationId xmlns:a16="http://schemas.microsoft.com/office/drawing/2014/main" id="{3769B5BD-C774-43E7-8323-4715D2940D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8489" y="2747304"/>
            <a:ext cx="2724043" cy="3853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2821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41327"/>
            <a:ext cx="11353800" cy="6215023"/>
          </a:xfrm>
          <a:prstGeom prst="rect">
            <a:avLst/>
          </a:prstGeom>
        </p:spPr>
      </p:pic>
      <p:sp>
        <p:nvSpPr>
          <p:cNvPr id="3" name="TextBox 2"/>
          <p:cNvSpPr txBox="1"/>
          <p:nvPr/>
        </p:nvSpPr>
        <p:spPr>
          <a:xfrm>
            <a:off x="738909" y="555375"/>
            <a:ext cx="10714182" cy="769441"/>
          </a:xfrm>
          <a:prstGeom prst="rect">
            <a:avLst/>
          </a:prstGeom>
          <a:noFill/>
        </p:spPr>
        <p:txBody>
          <a:bodyPr wrap="square" rtlCol="0">
            <a:spAutoFit/>
          </a:bodyPr>
          <a:lstStyle/>
          <a:p>
            <a:pPr algn="ctr"/>
            <a:r>
              <a:rPr lang="en-GB" sz="4400" b="1" dirty="0">
                <a:latin typeface="League Spartan" panose="00000800000000000000" pitchFamily="50" charset="0"/>
              </a:rPr>
              <a:t>Ground rules</a:t>
            </a:r>
          </a:p>
        </p:txBody>
      </p:sp>
      <p:sp>
        <p:nvSpPr>
          <p:cNvPr id="5" name="TextBox 4"/>
          <p:cNvSpPr txBox="1"/>
          <p:nvPr/>
        </p:nvSpPr>
        <p:spPr>
          <a:xfrm>
            <a:off x="2228849" y="1333236"/>
            <a:ext cx="7696201" cy="4832092"/>
          </a:xfrm>
          <a:prstGeom prst="rect">
            <a:avLst/>
          </a:prstGeom>
          <a:noFill/>
          <a:ln>
            <a:noFill/>
          </a:ln>
        </p:spPr>
        <p:txBody>
          <a:bodyPr wrap="square" rtlCol="0">
            <a:spAutoFit/>
          </a:bodyPr>
          <a:lstStyle/>
          <a:p>
            <a:r>
              <a:rPr lang="en-GB" sz="2800" dirty="0">
                <a:latin typeface="Lato" panose="020F0502020204030203" pitchFamily="34" charset="0"/>
                <a:ea typeface="Lato" panose="020F0502020204030203" pitchFamily="34" charset="0"/>
                <a:cs typeface="Lato" panose="020F0502020204030203" pitchFamily="34" charset="0"/>
              </a:rPr>
              <a:t>[Add your class rules here]</a:t>
            </a: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7" name="Footer Placeholder 3">
            <a:extLst>
              <a:ext uri="{FF2B5EF4-FFF2-40B4-BE49-F238E27FC236}">
                <a16:creationId xmlns:a16="http://schemas.microsoft.com/office/drawing/2014/main" id="{545F4016-D173-46C7-8726-9896C036E994}"/>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275724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318" y="2427296"/>
            <a:ext cx="11574539" cy="3754874"/>
          </a:xfrm>
          <a:prstGeom prst="rect">
            <a:avLst/>
          </a:prstGeom>
          <a:solidFill>
            <a:schemeClr val="bg1"/>
          </a:solidFill>
        </p:spPr>
        <p:txBody>
          <a:bodyPr wrap="square" rtlCol="0">
            <a:spAutoFit/>
          </a:bodyPr>
          <a:lstStyle/>
          <a:p>
            <a:pPr lvl="3"/>
            <a:endParaRPr lang="en-GB" sz="3200" b="1" dirty="0">
              <a:latin typeface="League Spartan" panose="00000800000000000000" pitchFamily="50" charset="0"/>
            </a:endParaRPr>
          </a:p>
          <a:p>
            <a:pPr lvl="3"/>
            <a:r>
              <a:rPr lang="en-GB" sz="3200" b="1" dirty="0">
                <a:latin typeface="League Spartan" panose="00000800000000000000" pitchFamily="50" charset="0"/>
              </a:rPr>
              <a:t>We will be able to: </a:t>
            </a:r>
          </a:p>
          <a:p>
            <a:pPr lvl="3"/>
            <a:endParaRPr lang="en-GB" sz="2400" b="1" dirty="0">
              <a:latin typeface="Lato" panose="020B0604020202020204" charset="0"/>
              <a:ea typeface="Lato" panose="020B0604020202020204" charset="0"/>
              <a:cs typeface="Lato" panose="020B0604020202020204" charset="0"/>
            </a:endParaRPr>
          </a:p>
          <a:p>
            <a:pPr marL="914400" lvl="1" indent="-457200">
              <a:spcBef>
                <a:spcPts val="1200"/>
              </a:spcBef>
              <a:buSzPct val="202000"/>
              <a:buBlip>
                <a:blip r:embed="rId3"/>
              </a:buBlip>
            </a:pPr>
            <a:r>
              <a:rPr lang="en-US" sz="2400" dirty="0">
                <a:latin typeface="Lato" panose="020B0604020202020204" charset="0"/>
                <a:ea typeface="Lato" panose="020B0604020202020204" charset="0"/>
                <a:cs typeface="Lato" panose="020B0604020202020204" charset="0"/>
              </a:rPr>
              <a:t>explain how different internal and external influences can affect decision making</a:t>
            </a:r>
            <a:endParaRPr lang="en-GB" sz="2400" dirty="0">
              <a:latin typeface="Lato" panose="020B0604020202020204" charset="0"/>
              <a:ea typeface="Lato" panose="020B0604020202020204" charset="0"/>
              <a:cs typeface="Lato" panose="020B0604020202020204" charset="0"/>
            </a:endParaRPr>
          </a:p>
          <a:p>
            <a:pPr marL="914400" lvl="1" indent="-457200">
              <a:spcBef>
                <a:spcPts val="1200"/>
              </a:spcBef>
              <a:buSzPct val="202000"/>
              <a:buBlip>
                <a:blip r:embed="rId3"/>
              </a:buBlip>
            </a:pPr>
            <a:r>
              <a:rPr lang="en-US" sz="2400" dirty="0">
                <a:latin typeface="Lato" panose="020B0604020202020204" charset="0"/>
                <a:ea typeface="Lato" panose="020B0604020202020204" charset="0"/>
                <a:cs typeface="Lato" panose="020B0604020202020204" charset="0"/>
              </a:rPr>
              <a:t>describe strategies for managing peer influence in increasingly independent contexts</a:t>
            </a:r>
            <a:endParaRPr lang="en-GB" sz="2400" dirty="0">
              <a:latin typeface="Lato" panose="020B0604020202020204" charset="0"/>
              <a:ea typeface="Lato" panose="020B0604020202020204" charset="0"/>
              <a:cs typeface="Lato" panose="020B0604020202020204" charset="0"/>
            </a:endParaRPr>
          </a:p>
          <a:p>
            <a:pPr marL="914400" lvl="1" indent="-457200">
              <a:spcBef>
                <a:spcPts val="1200"/>
              </a:spcBef>
              <a:buSzPct val="202000"/>
              <a:buBlip>
                <a:blip r:embed="rId3"/>
              </a:buBlip>
            </a:pPr>
            <a:r>
              <a:rPr lang="en-US" sz="2400" dirty="0">
                <a:latin typeface="Lato" panose="020B0604020202020204" charset="0"/>
                <a:ea typeface="Lato" panose="020B0604020202020204" charset="0"/>
                <a:cs typeface="Lato" panose="020B0604020202020204" charset="0"/>
              </a:rPr>
              <a:t>evaluate ways to be a positive influence on peers in relation to substance use </a:t>
            </a:r>
            <a:endParaRPr lang="en-GB" sz="2400"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sp>
        <p:nvSpPr>
          <p:cNvPr id="10" name="TextBox 9"/>
          <p:cNvSpPr txBox="1"/>
          <p:nvPr/>
        </p:nvSpPr>
        <p:spPr>
          <a:xfrm>
            <a:off x="2028297" y="471725"/>
            <a:ext cx="9585369" cy="1077218"/>
          </a:xfrm>
          <a:prstGeom prst="rect">
            <a:avLst/>
          </a:prstGeom>
          <a:solidFill>
            <a:schemeClr val="bg1"/>
          </a:solidFill>
        </p:spPr>
        <p:txBody>
          <a:bodyPr wrap="square" rtlCol="0">
            <a:spAutoFit/>
          </a:bodyPr>
          <a:lstStyle/>
          <a:p>
            <a:pPr>
              <a:buSzPct val="202000"/>
            </a:pPr>
            <a:r>
              <a:rPr lang="en-GB" sz="3200" dirty="0">
                <a:latin typeface="League Spartan" panose="020B0604020202020204" charset="0"/>
              </a:rPr>
              <a:t>We are learning how to manage influences in relation to alcohol and other drug use </a:t>
            </a:r>
            <a:endParaRPr lang="en-GB" sz="800" dirty="0">
              <a:latin typeface="League Spartan" panose="020B060402020202020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676" y="471725"/>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666653" y="2456929"/>
            <a:ext cx="877333" cy="1001704"/>
          </a:xfrm>
          <a:prstGeom prst="rect">
            <a:avLst/>
          </a:prstGeom>
        </p:spPr>
      </p:pic>
      <p:sp>
        <p:nvSpPr>
          <p:cNvPr id="8" name="Footer Placeholder 3">
            <a:extLst>
              <a:ext uri="{FF2B5EF4-FFF2-40B4-BE49-F238E27FC236}">
                <a16:creationId xmlns:a16="http://schemas.microsoft.com/office/drawing/2014/main" id="{ECDF0F3E-5E3D-4C34-B76C-D863B81CDD7F}"/>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3130" y="42523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Influence chart</a:t>
            </a:r>
          </a:p>
        </p:txBody>
      </p:sp>
      <p:sp>
        <p:nvSpPr>
          <p:cNvPr id="8" name="TextBox 7"/>
          <p:cNvSpPr txBox="1"/>
          <p:nvPr/>
        </p:nvSpPr>
        <p:spPr>
          <a:xfrm>
            <a:off x="343130" y="1339938"/>
            <a:ext cx="7337829" cy="4524315"/>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Sort the influence cards onto the influence chart, assessing whether you think each is an internal or external influence and how weak or strong the impact of the influence is likely to be on a person’s behaviour. </a:t>
            </a:r>
          </a:p>
          <a:p>
            <a:endParaRPr lang="en-GB" sz="2400" dirty="0">
              <a:latin typeface="Lato" panose="020B0604020202020204" charset="0"/>
              <a:ea typeface="Lato" panose="020B0604020202020204" charset="0"/>
              <a:cs typeface="Lato" panose="020B0604020202020204" charset="0"/>
            </a:endParaRPr>
          </a:p>
          <a:p>
            <a:r>
              <a:rPr lang="en-GB" sz="2400" b="1" dirty="0">
                <a:latin typeface="Lato" panose="020B0604020202020204" charset="0"/>
                <a:ea typeface="Lato" panose="020B0604020202020204" charset="0"/>
                <a:cs typeface="Lato" panose="020B0604020202020204" charset="0"/>
              </a:rPr>
              <a:t>Internal influence </a:t>
            </a:r>
            <a:r>
              <a:rPr lang="en-GB" sz="2400" dirty="0">
                <a:latin typeface="Lato" panose="020B0604020202020204" charset="0"/>
                <a:ea typeface="Lato" panose="020B0604020202020204" charset="0"/>
                <a:cs typeface="Lato" panose="020B0604020202020204" charset="0"/>
              </a:rPr>
              <a:t>– relates to our own thoughts, feelings, perceptions and attitudes etc.</a:t>
            </a:r>
          </a:p>
          <a:p>
            <a:endParaRPr lang="en-GB" sz="2400" dirty="0">
              <a:latin typeface="Lato" panose="020B0604020202020204" charset="0"/>
              <a:ea typeface="Lato" panose="020B0604020202020204" charset="0"/>
              <a:cs typeface="Lato" panose="020B0604020202020204" charset="0"/>
            </a:endParaRPr>
          </a:p>
          <a:p>
            <a:r>
              <a:rPr lang="en-GB" sz="2400" b="1" dirty="0">
                <a:latin typeface="Lato" panose="020B0604020202020204" charset="0"/>
                <a:ea typeface="Lato" panose="020B0604020202020204" charset="0"/>
                <a:cs typeface="Lato" panose="020B0604020202020204" charset="0"/>
              </a:rPr>
              <a:t>External influence </a:t>
            </a:r>
            <a:r>
              <a:rPr lang="en-GB" sz="2400" dirty="0">
                <a:latin typeface="Lato" panose="020B0604020202020204" charset="0"/>
                <a:ea typeface="Lato" panose="020B0604020202020204" charset="0"/>
                <a:cs typeface="Lato" panose="020B0604020202020204" charset="0"/>
              </a:rPr>
              <a:t>– relates to other aspects which affect our ideas, such as those coming from others, the media, or the environment around us.</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12</a:t>
            </a:fld>
            <a:endParaRPr lang="en-GB" dirty="0"/>
          </a:p>
        </p:txBody>
      </p:sp>
      <p:sp>
        <p:nvSpPr>
          <p:cNvPr id="9" name="Footer Placeholder 3">
            <a:extLst>
              <a:ext uri="{FF2B5EF4-FFF2-40B4-BE49-F238E27FC236}">
                <a16:creationId xmlns:a16="http://schemas.microsoft.com/office/drawing/2014/main" id="{AB300AF5-7BD3-48AB-9A6C-8FD7F0F9D90B}"/>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10" name="Picture 9">
            <a:extLst>
              <a:ext uri="{FF2B5EF4-FFF2-40B4-BE49-F238E27FC236}">
                <a16:creationId xmlns:a16="http://schemas.microsoft.com/office/drawing/2014/main" id="{EB8F325E-0A71-41D7-8430-065CED6524C7}"/>
              </a:ext>
            </a:extLst>
          </p:cNvPr>
          <p:cNvPicPr>
            <a:picLocks noChangeAspect="1"/>
          </p:cNvPicPr>
          <p:nvPr/>
        </p:nvPicPr>
        <p:blipFill rotWithShape="1">
          <a:blip r:embed="rId3"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203417" y="6009513"/>
            <a:ext cx="634783" cy="699006"/>
          </a:xfrm>
          <a:prstGeom prst="rect">
            <a:avLst/>
          </a:prstGeom>
        </p:spPr>
      </p:pic>
      <p:sp>
        <p:nvSpPr>
          <p:cNvPr id="4" name="TextBox 3"/>
          <p:cNvSpPr txBox="1"/>
          <p:nvPr/>
        </p:nvSpPr>
        <p:spPr>
          <a:xfrm>
            <a:off x="7604761" y="603292"/>
            <a:ext cx="4318685" cy="5524589"/>
          </a:xfrm>
          <a:prstGeom prst="rect">
            <a:avLst/>
          </a:prstGeom>
          <a:noFill/>
          <a:ln w="19050">
            <a:solidFill>
              <a:srgbClr val="95519E"/>
            </a:solidFill>
          </a:ln>
        </p:spPr>
        <p:txBody>
          <a:bodyPr wrap="square" rtlCol="0">
            <a:spAutoFit/>
          </a:bodyPr>
          <a:lstStyle/>
          <a:p>
            <a:pPr algn="ctr">
              <a:spcBef>
                <a:spcPts val="600"/>
              </a:spcBef>
            </a:pPr>
            <a:r>
              <a:rPr lang="en-GB" sz="2800" b="1" dirty="0">
                <a:solidFill>
                  <a:srgbClr val="95519E"/>
                </a:solidFill>
                <a:latin typeface="Lato" panose="020B0604020202020204" charset="0"/>
                <a:ea typeface="Lato" panose="020B0604020202020204" charset="0"/>
                <a:cs typeface="Lato" panose="020B0604020202020204" charset="0"/>
              </a:rPr>
              <a:t>Peer group</a:t>
            </a:r>
          </a:p>
          <a:p>
            <a:pPr algn="ctr">
              <a:spcBef>
                <a:spcPts val="600"/>
              </a:spcBef>
            </a:pPr>
            <a:r>
              <a:rPr lang="en-GB" sz="2800" b="1" dirty="0">
                <a:solidFill>
                  <a:srgbClr val="95519E"/>
                </a:solidFill>
                <a:latin typeface="Lato" panose="020B0604020202020204" charset="0"/>
                <a:ea typeface="Lato" panose="020B0604020202020204" charset="0"/>
                <a:cs typeface="Lato" panose="020B0604020202020204" charset="0"/>
              </a:rPr>
              <a:t>Media, including advertising</a:t>
            </a:r>
          </a:p>
          <a:p>
            <a:pPr algn="ctr">
              <a:spcBef>
                <a:spcPts val="600"/>
              </a:spcBef>
            </a:pPr>
            <a:r>
              <a:rPr lang="en-GB" sz="2800" b="1" dirty="0">
                <a:solidFill>
                  <a:srgbClr val="95519E"/>
                </a:solidFill>
                <a:latin typeface="Lato" panose="020B0604020202020204" charset="0"/>
                <a:ea typeface="Lato" panose="020B0604020202020204" charset="0"/>
                <a:cs typeface="Lato" panose="020B0604020202020204" charset="0"/>
              </a:rPr>
              <a:t>Personal values and goals</a:t>
            </a:r>
          </a:p>
          <a:p>
            <a:pPr algn="ctr">
              <a:spcBef>
                <a:spcPts val="600"/>
              </a:spcBef>
            </a:pPr>
            <a:r>
              <a:rPr lang="en-GB" sz="2800" b="1" dirty="0">
                <a:solidFill>
                  <a:srgbClr val="95519E"/>
                </a:solidFill>
                <a:latin typeface="Lato" panose="020B0604020202020204" charset="0"/>
                <a:ea typeface="Lato" panose="020B0604020202020204" charset="0"/>
                <a:cs typeface="Lato" panose="020B0604020202020204" charset="0"/>
              </a:rPr>
              <a:t>Family</a:t>
            </a:r>
          </a:p>
          <a:p>
            <a:pPr algn="ctr">
              <a:spcBef>
                <a:spcPts val="600"/>
              </a:spcBef>
            </a:pPr>
            <a:r>
              <a:rPr lang="en-GB" sz="2800" b="1" dirty="0">
                <a:solidFill>
                  <a:srgbClr val="95519E"/>
                </a:solidFill>
                <a:latin typeface="Lato" panose="020B0604020202020204" charset="0"/>
                <a:ea typeface="Lato" panose="020B0604020202020204" charset="0"/>
                <a:cs typeface="Lato" panose="020B0604020202020204" charset="0"/>
              </a:rPr>
              <a:t>Political opinions</a:t>
            </a:r>
          </a:p>
          <a:p>
            <a:pPr algn="ctr">
              <a:spcBef>
                <a:spcPts val="600"/>
              </a:spcBef>
            </a:pPr>
            <a:r>
              <a:rPr lang="en-GB" sz="2800" b="1" dirty="0">
                <a:solidFill>
                  <a:srgbClr val="95519E"/>
                </a:solidFill>
                <a:latin typeface="Lato" panose="020B0604020202020204" charset="0"/>
                <a:ea typeface="Lato" panose="020B0604020202020204" charset="0"/>
                <a:cs typeface="Lato" panose="020B0604020202020204" charset="0"/>
              </a:rPr>
              <a:t>School ethos</a:t>
            </a:r>
          </a:p>
          <a:p>
            <a:pPr algn="ctr">
              <a:spcBef>
                <a:spcPts val="600"/>
              </a:spcBef>
            </a:pPr>
            <a:r>
              <a:rPr lang="en-GB" sz="2800" b="1" dirty="0">
                <a:solidFill>
                  <a:srgbClr val="95519E"/>
                </a:solidFill>
                <a:latin typeface="Lato" panose="020B0604020202020204" charset="0"/>
                <a:ea typeface="Lato" panose="020B0604020202020204" charset="0"/>
                <a:cs typeface="Lato" panose="020B0604020202020204" charset="0"/>
              </a:rPr>
              <a:t>Desire to fit in</a:t>
            </a:r>
          </a:p>
          <a:p>
            <a:pPr algn="ctr">
              <a:spcBef>
                <a:spcPts val="600"/>
              </a:spcBef>
            </a:pPr>
            <a:r>
              <a:rPr lang="en-GB" sz="2800" b="1" dirty="0">
                <a:solidFill>
                  <a:srgbClr val="95519E"/>
                </a:solidFill>
                <a:latin typeface="Lato" panose="020B0604020202020204" charset="0"/>
                <a:ea typeface="Lato" panose="020B0604020202020204" charset="0"/>
                <a:cs typeface="Lato" panose="020B0604020202020204" charset="0"/>
              </a:rPr>
              <a:t>Religion</a:t>
            </a:r>
          </a:p>
          <a:p>
            <a:pPr algn="ctr">
              <a:spcBef>
                <a:spcPts val="600"/>
              </a:spcBef>
            </a:pPr>
            <a:r>
              <a:rPr lang="en-GB" sz="2800" b="1" dirty="0">
                <a:solidFill>
                  <a:srgbClr val="95519E"/>
                </a:solidFill>
                <a:latin typeface="Lato" panose="020B0604020202020204" charset="0"/>
                <a:ea typeface="Lato" panose="020B0604020202020204" charset="0"/>
                <a:cs typeface="Lato" panose="020B0604020202020204" charset="0"/>
              </a:rPr>
              <a:t>Self-worth</a:t>
            </a:r>
          </a:p>
          <a:p>
            <a:pPr algn="ctr">
              <a:spcBef>
                <a:spcPts val="600"/>
              </a:spcBef>
            </a:pPr>
            <a:r>
              <a:rPr lang="en-GB" sz="2800" b="1" dirty="0">
                <a:solidFill>
                  <a:srgbClr val="95519E"/>
                </a:solidFill>
                <a:latin typeface="Lato" panose="020B0604020202020204" charset="0"/>
                <a:ea typeface="Lato" panose="020B0604020202020204" charset="0"/>
                <a:cs typeface="Lato" panose="020B0604020202020204" charset="0"/>
              </a:rPr>
              <a:t>Celebrities</a:t>
            </a:r>
          </a:p>
        </p:txBody>
      </p:sp>
    </p:spTree>
    <p:extLst>
      <p:ext uri="{BB962C8B-B14F-4D97-AF65-F5344CB8AC3E}">
        <p14:creationId xmlns:p14="http://schemas.microsoft.com/office/powerpoint/2010/main" val="420086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Festival timeline</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pic>
        <p:nvPicPr>
          <p:cNvPr id="22" name="Picture 21"/>
          <p:cNvPicPr>
            <a:picLocks noChangeAspect="1"/>
          </p:cNvPicPr>
          <p:nvPr/>
        </p:nvPicPr>
        <p:blipFill rotWithShape="1">
          <a:blip r:embed="rId3"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673298" y="5993050"/>
            <a:ext cx="584473" cy="643606"/>
          </a:xfrm>
          <a:prstGeom prst="rect">
            <a:avLst/>
          </a:prstGeom>
        </p:spPr>
      </p:pic>
      <p:sp>
        <p:nvSpPr>
          <p:cNvPr id="10" name="TextBox 9">
            <a:extLst>
              <a:ext uri="{FF2B5EF4-FFF2-40B4-BE49-F238E27FC236}">
                <a16:creationId xmlns:a16="http://schemas.microsoft.com/office/drawing/2014/main" id="{8DCDB813-3DC9-4B3B-800F-A24884537E36}"/>
              </a:ext>
            </a:extLst>
          </p:cNvPr>
          <p:cNvSpPr txBox="1"/>
          <p:nvPr/>
        </p:nvSpPr>
        <p:spPr>
          <a:xfrm>
            <a:off x="6219062" y="1152053"/>
            <a:ext cx="5696739" cy="4524315"/>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Read the timeline of Max’s experience of preparing for and going to a festival.</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In pairs, identify the potential influences on Max and the other characters at each stage, and analyse the potential impact of acting based on these pressures and influences. </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Are the influences on Max internal or external, i.e. are they coming from Max himself or from an outside source? </a:t>
            </a:r>
          </a:p>
        </p:txBody>
      </p:sp>
      <p:pic>
        <p:nvPicPr>
          <p:cNvPr id="11" name="Picture 10">
            <a:extLst>
              <a:ext uri="{FF2B5EF4-FFF2-40B4-BE49-F238E27FC236}">
                <a16:creationId xmlns:a16="http://schemas.microsoft.com/office/drawing/2014/main" id="{3449B8CF-8E43-481D-BA5A-F8D5CD642F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253369" y="5892548"/>
            <a:ext cx="305329" cy="717468"/>
          </a:xfrm>
          <a:prstGeom prst="rect">
            <a:avLst/>
          </a:prstGeom>
        </p:spPr>
      </p:pic>
      <p:pic>
        <p:nvPicPr>
          <p:cNvPr id="4" name="Picture 3">
            <a:extLst>
              <a:ext uri="{FF2B5EF4-FFF2-40B4-BE49-F238E27FC236}">
                <a16:creationId xmlns:a16="http://schemas.microsoft.com/office/drawing/2014/main" id="{14649E8E-BD66-48A2-AA54-8BCE7FCAA6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201" y="1352942"/>
            <a:ext cx="5696739" cy="3797826"/>
          </a:xfrm>
          <a:prstGeom prst="rect">
            <a:avLst/>
          </a:prstGeom>
        </p:spPr>
      </p:pic>
      <p:sp>
        <p:nvSpPr>
          <p:cNvPr id="9" name="Footer Placeholder 3">
            <a:extLst>
              <a:ext uri="{FF2B5EF4-FFF2-40B4-BE49-F238E27FC236}">
                <a16:creationId xmlns:a16="http://schemas.microsoft.com/office/drawing/2014/main" id="{0BD47E7F-0DDD-4DD5-98D1-9E3CE6186F8B}"/>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412356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Strategies</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14</a:t>
            </a:fld>
            <a:endParaRPr lang="en-GB" dirty="0"/>
          </a:p>
        </p:txBody>
      </p:sp>
      <p:pic>
        <p:nvPicPr>
          <p:cNvPr id="22" name="Picture 21"/>
          <p:cNvPicPr>
            <a:picLocks noChangeAspect="1"/>
          </p:cNvPicPr>
          <p:nvPr/>
        </p:nvPicPr>
        <p:blipFill rotWithShape="1">
          <a:blip r:embed="rId3"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264900" y="5936602"/>
            <a:ext cx="634260" cy="698430"/>
          </a:xfrm>
          <a:prstGeom prst="rect">
            <a:avLst/>
          </a:prstGeom>
        </p:spPr>
      </p:pic>
      <p:sp>
        <p:nvSpPr>
          <p:cNvPr id="5" name="Rectangle 4">
            <a:extLst>
              <a:ext uri="{FF2B5EF4-FFF2-40B4-BE49-F238E27FC236}">
                <a16:creationId xmlns:a16="http://schemas.microsoft.com/office/drawing/2014/main" id="{2C715EEC-7582-49DC-B70A-228E8B66AE59}"/>
              </a:ext>
            </a:extLst>
          </p:cNvPr>
          <p:cNvSpPr/>
          <p:nvPr/>
        </p:nvSpPr>
        <p:spPr>
          <a:xfrm>
            <a:off x="276201" y="1289152"/>
            <a:ext cx="5088348" cy="4093428"/>
          </a:xfrm>
          <a:prstGeom prst="rect">
            <a:avLst/>
          </a:prstGeom>
        </p:spPr>
        <p:txBody>
          <a:bodyPr wrap="square">
            <a:spAutoFit/>
          </a:bodyPr>
          <a:lstStyle/>
          <a:p>
            <a:r>
              <a:rPr lang="en-GB" sz="2600" dirty="0">
                <a:latin typeface="Lato" panose="020B0604020202020204" charset="0"/>
                <a:ea typeface="Lato" panose="020B0604020202020204" charset="0"/>
                <a:cs typeface="Lato" panose="020B0604020202020204" charset="0"/>
              </a:rPr>
              <a:t>In your group, identify opportunities for Max to be a positive influence on others in the timeline, and explain what strategy he could use.</a:t>
            </a:r>
          </a:p>
          <a:p>
            <a:endParaRPr lang="en-GB" sz="2600" dirty="0">
              <a:latin typeface="Lato" panose="020B0604020202020204" charset="0"/>
              <a:ea typeface="Lato" panose="020B0604020202020204" charset="0"/>
              <a:cs typeface="Lato" panose="020B0604020202020204" charset="0"/>
            </a:endParaRPr>
          </a:p>
          <a:p>
            <a:r>
              <a:rPr lang="en-GB" sz="2600" dirty="0">
                <a:latin typeface="Lato" panose="020B0604020202020204" charset="0"/>
                <a:ea typeface="Lato" panose="020B0604020202020204" charset="0"/>
                <a:cs typeface="Lato" panose="020B0604020202020204" charset="0"/>
              </a:rPr>
              <a:t>E.g. could he encourage his friend to drink water between alcoholic drinks? Should he find help or a first aid tent at any point?</a:t>
            </a:r>
          </a:p>
        </p:txBody>
      </p:sp>
      <p:pic>
        <p:nvPicPr>
          <p:cNvPr id="4" name="Picture 3">
            <a:extLst>
              <a:ext uri="{FF2B5EF4-FFF2-40B4-BE49-F238E27FC236}">
                <a16:creationId xmlns:a16="http://schemas.microsoft.com/office/drawing/2014/main" id="{3DB3E3A8-0C26-44DF-A12A-F3F84DC95C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6608" y="1289152"/>
            <a:ext cx="6419543" cy="4279695"/>
          </a:xfrm>
          <a:prstGeom prst="rect">
            <a:avLst/>
          </a:prstGeom>
        </p:spPr>
      </p:pic>
      <p:sp>
        <p:nvSpPr>
          <p:cNvPr id="9" name="Footer Placeholder 3">
            <a:extLst>
              <a:ext uri="{FF2B5EF4-FFF2-40B4-BE49-F238E27FC236}">
                <a16:creationId xmlns:a16="http://schemas.microsoft.com/office/drawing/2014/main" id="{12107FA7-3B66-4CFC-95BA-1593BDAC3A01}"/>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309098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Influences</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15</a:t>
            </a:fld>
            <a:endParaRPr lang="en-GB" dirty="0"/>
          </a:p>
        </p:txBody>
      </p:sp>
      <p:sp>
        <p:nvSpPr>
          <p:cNvPr id="9" name="TextBox 8">
            <a:extLst>
              <a:ext uri="{FF2B5EF4-FFF2-40B4-BE49-F238E27FC236}">
                <a16:creationId xmlns:a16="http://schemas.microsoft.com/office/drawing/2014/main" id="{512E42DA-22F9-42C9-AA0B-F9292D99A1C4}"/>
              </a:ext>
            </a:extLst>
          </p:cNvPr>
          <p:cNvSpPr txBox="1"/>
          <p:nvPr/>
        </p:nvSpPr>
        <p:spPr>
          <a:xfrm>
            <a:off x="6937118" y="1152053"/>
            <a:ext cx="4925368" cy="4832092"/>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Reflecting on who or what is influencing Max and his friends, rewrite the stage of the timeline you have been assigned.</a:t>
            </a:r>
          </a:p>
          <a:p>
            <a:endParaRPr lang="en-GB" sz="2800"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Consider what decisions might have been made if the pressures/ influences (internal or external) had been ignored or challenged. </a:t>
            </a:r>
          </a:p>
        </p:txBody>
      </p:sp>
      <p:pic>
        <p:nvPicPr>
          <p:cNvPr id="6" name="Picture 5">
            <a:extLst>
              <a:ext uri="{FF2B5EF4-FFF2-40B4-BE49-F238E27FC236}">
                <a16:creationId xmlns:a16="http://schemas.microsoft.com/office/drawing/2014/main" id="{07BDBE3F-7542-41AA-9AE0-4900341F2C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01" y="1536174"/>
            <a:ext cx="6342864" cy="3785652"/>
          </a:xfrm>
          <a:prstGeom prst="rect">
            <a:avLst/>
          </a:prstGeom>
        </p:spPr>
      </p:pic>
      <p:sp>
        <p:nvSpPr>
          <p:cNvPr id="10" name="Footer Placeholder 3">
            <a:extLst>
              <a:ext uri="{FF2B5EF4-FFF2-40B4-BE49-F238E27FC236}">
                <a16:creationId xmlns:a16="http://schemas.microsoft.com/office/drawing/2014/main" id="{582CDE6A-3CF9-4AB9-AACD-E8B5F7CD68B0}"/>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35129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135" y="540709"/>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has been learnt?</a:t>
            </a:r>
          </a:p>
        </p:txBody>
      </p:sp>
      <p:sp>
        <p:nvSpPr>
          <p:cNvPr id="8" name="TextBox 7"/>
          <p:cNvSpPr txBox="1"/>
          <p:nvPr/>
        </p:nvSpPr>
        <p:spPr>
          <a:xfrm>
            <a:off x="320859" y="1620259"/>
            <a:ext cx="4421622" cy="5262979"/>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Create a list of 5 top tips for a ‘festival survival guide’ on a website, about how to keep the experience enjoyable and safe for all.</a:t>
            </a:r>
          </a:p>
          <a:p>
            <a:endParaRPr lang="en-GB" sz="2800"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E.g. create a system to check on one another at various points in the day. </a:t>
            </a:r>
          </a:p>
          <a:p>
            <a:endParaRPr lang="en-US" sz="2800" dirty="0">
              <a:latin typeface="Lato" panose="020B0604020202020204" charset="0"/>
              <a:ea typeface="Lato" panose="020B0604020202020204" charset="0"/>
              <a:cs typeface="Lato" panose="020B0604020202020204" charset="0"/>
            </a:endParaRPr>
          </a:p>
          <a:p>
            <a:endParaRPr lang="en-US" sz="2800"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16</a:t>
            </a:fld>
            <a:endParaRPr lang="en-GB" dirty="0"/>
          </a:p>
        </p:txBody>
      </p:sp>
      <p:pic>
        <p:nvPicPr>
          <p:cNvPr id="7" name="Picture 6">
            <a:extLst>
              <a:ext uri="{FF2B5EF4-FFF2-40B4-BE49-F238E27FC236}">
                <a16:creationId xmlns:a16="http://schemas.microsoft.com/office/drawing/2014/main" id="{B51AE557-A457-4796-8DFF-32D710616C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1" y="1324900"/>
            <a:ext cx="6527913" cy="4819674"/>
          </a:xfrm>
          <a:prstGeom prst="rect">
            <a:avLst/>
          </a:prstGeom>
        </p:spPr>
      </p:pic>
      <p:sp>
        <p:nvSpPr>
          <p:cNvPr id="10" name="Footer Placeholder 3">
            <a:extLst>
              <a:ext uri="{FF2B5EF4-FFF2-40B4-BE49-F238E27FC236}">
                <a16:creationId xmlns:a16="http://schemas.microsoft.com/office/drawing/2014/main" id="{02578C08-CECE-42EE-A840-2DD2B9FEDE2C}"/>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328963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Further support</a:t>
            </a:r>
          </a:p>
        </p:txBody>
      </p:sp>
      <p:sp>
        <p:nvSpPr>
          <p:cNvPr id="8" name="TextBox 7"/>
          <p:cNvSpPr txBox="1"/>
          <p:nvPr/>
        </p:nvSpPr>
        <p:spPr>
          <a:xfrm>
            <a:off x="568697" y="1876406"/>
            <a:ext cx="9393450" cy="3556679"/>
          </a:xfrm>
          <a:prstGeom prst="rect">
            <a:avLst/>
          </a:prstGeom>
          <a:noFill/>
        </p:spPr>
        <p:txBody>
          <a:bodyPr wrap="square" rtlCol="0">
            <a:spAutoFit/>
          </a:bodyPr>
          <a:lstStyle/>
          <a:p>
            <a:pPr lvl="0"/>
            <a:r>
              <a:rPr lang="en-GB" sz="2800" dirty="0">
                <a:latin typeface="Lato" panose="020B0604020202020204" charset="0"/>
                <a:ea typeface="Lato" panose="020B0604020202020204" charset="0"/>
                <a:cs typeface="Lato" panose="020B0604020202020204" charset="0"/>
              </a:rPr>
              <a:t>Speak to a tutor, head of year or other trusted member of staff in the school</a:t>
            </a:r>
          </a:p>
          <a:p>
            <a:pPr lvl="0"/>
            <a:endParaRPr lang="en-GB" sz="2800" dirty="0">
              <a:latin typeface="Lato" panose="020B0604020202020204" charset="0"/>
              <a:ea typeface="Lato" panose="020B0604020202020204" charset="0"/>
              <a:cs typeface="Lato" panose="020B0604020202020204" charset="0"/>
            </a:endParaRPr>
          </a:p>
          <a:p>
            <a:pPr lvl="0"/>
            <a:r>
              <a:rPr lang="en-GB" sz="2800" dirty="0">
                <a:latin typeface="Lato" panose="020B0604020202020204" charset="0"/>
                <a:ea typeface="Lato" panose="020B0604020202020204" charset="0"/>
                <a:cs typeface="Lato" panose="020B0604020202020204" charset="0"/>
              </a:rPr>
              <a:t>Contact Childline </a:t>
            </a:r>
            <a:r>
              <a:rPr lang="en-GB" sz="2800" u="sng" dirty="0">
                <a:latin typeface="Lato" panose="020B0604020202020204" charset="0"/>
                <a:ea typeface="Lato" panose="020B0604020202020204" charset="0"/>
                <a:cs typeface="Lato" panose="020B0604020202020204" charset="0"/>
                <a:hlinkClick r:id="rId3"/>
              </a:rPr>
              <a:t>www.childline.org.uk</a:t>
            </a:r>
            <a:r>
              <a:rPr lang="en-GB" sz="2800" dirty="0">
                <a:latin typeface="Lato" panose="020B0604020202020204" charset="0"/>
                <a:ea typeface="Lato" panose="020B0604020202020204" charset="0"/>
                <a:cs typeface="Lato" panose="020B0604020202020204" charset="0"/>
              </a:rPr>
              <a:t> 0800 1111</a:t>
            </a:r>
          </a:p>
          <a:p>
            <a:pPr lvl="0"/>
            <a:endParaRPr lang="en-GB" sz="2800"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Visit  </a:t>
            </a:r>
            <a:r>
              <a:rPr lang="en-GB" sz="2800" u="sng" dirty="0">
                <a:latin typeface="Lato" panose="020B0604020202020204" charset="0"/>
                <a:ea typeface="Lato" panose="020B0604020202020204" charset="0"/>
                <a:cs typeface="Lato" panose="020B0604020202020204" charset="0"/>
                <a:hlinkClick r:id="rId4"/>
              </a:rPr>
              <a:t>https://www.talktofrank.com</a:t>
            </a:r>
            <a:r>
              <a:rPr lang="en-GB" sz="2800" dirty="0">
                <a:latin typeface="Lato" panose="020B0604020202020204" charset="0"/>
                <a:ea typeface="Lato" panose="020B0604020202020204" charset="0"/>
                <a:cs typeface="Lato" panose="020B0604020202020204" charset="0"/>
              </a:rPr>
              <a:t> </a:t>
            </a:r>
          </a:p>
          <a:p>
            <a:pPr lvl="0"/>
            <a:endParaRPr lang="en-GB" sz="2800" dirty="0">
              <a:latin typeface="Lato" panose="020B0604020202020204" charset="0"/>
              <a:ea typeface="Lato" panose="020B0604020202020204" charset="0"/>
              <a:cs typeface="Lato" panose="020B0604020202020204" charset="0"/>
            </a:endParaRPr>
          </a:p>
          <a:p>
            <a:pPr>
              <a:lnSpc>
                <a:spcPct val="115000"/>
              </a:lnSpc>
            </a:pPr>
            <a:endParaRPr lang="en-GB" sz="2800"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17</a:t>
            </a:fld>
            <a:endParaRPr lang="en-GB" dirty="0"/>
          </a:p>
        </p:txBody>
      </p:sp>
      <p:sp>
        <p:nvSpPr>
          <p:cNvPr id="7" name="Footer Placeholder 3">
            <a:extLst>
              <a:ext uri="{FF2B5EF4-FFF2-40B4-BE49-F238E27FC236}">
                <a16:creationId xmlns:a16="http://schemas.microsoft.com/office/drawing/2014/main" id="{2BB5F103-3F5B-48A8-9D98-6D6538FB8A52}"/>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9" name="Picture 8">
            <a:extLst>
              <a:ext uri="{FF2B5EF4-FFF2-40B4-BE49-F238E27FC236}">
                <a16:creationId xmlns:a16="http://schemas.microsoft.com/office/drawing/2014/main" id="{C3A85B7D-1E75-4F0B-B7AE-74882EE065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7290" y="4224759"/>
            <a:ext cx="3255196" cy="2070101"/>
          </a:xfrm>
          <a:prstGeom prst="rect">
            <a:avLst/>
          </a:prstGeom>
        </p:spPr>
      </p:pic>
    </p:spTree>
    <p:extLst>
      <p:ext uri="{BB962C8B-B14F-4D97-AF65-F5344CB8AC3E}">
        <p14:creationId xmlns:p14="http://schemas.microsoft.com/office/powerpoint/2010/main" val="33945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1200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10" name="TextBox 9"/>
          <p:cNvSpPr txBox="1"/>
          <p:nvPr/>
        </p:nvSpPr>
        <p:spPr>
          <a:xfrm>
            <a:off x="5728316" y="1756245"/>
            <a:ext cx="5811864" cy="3436005"/>
          </a:xfrm>
          <a:prstGeom prst="rect">
            <a:avLst/>
          </a:prstGeom>
          <a:noFill/>
        </p:spPr>
        <p:txBody>
          <a:bodyPr wrap="square" rtlCol="0">
            <a:spAutoFit/>
          </a:bodyPr>
          <a:lstStyle/>
          <a:p>
            <a:pPr>
              <a:lnSpc>
                <a:spcPct val="115000"/>
              </a:lnSpc>
            </a:pPr>
            <a:r>
              <a:rPr lang="en-GB" sz="3200" dirty="0">
                <a:latin typeface="Lato" panose="020B0604020202020204" charset="0"/>
                <a:ea typeface="Lato" panose="020B0604020202020204" charset="0"/>
                <a:cs typeface="Lato" panose="020B0604020202020204" charset="0"/>
              </a:rPr>
              <a:t>Select a stage of the timeline and create a script/role-play, modelling how an individual could communicate their decision to challenge or ignore an influence. </a:t>
            </a:r>
            <a:endParaRPr lang="en-US" sz="3200"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18</a:t>
            </a:fld>
            <a:endParaRPr lang="en-GB" dirty="0"/>
          </a:p>
        </p:txBody>
      </p:sp>
      <p:pic>
        <p:nvPicPr>
          <p:cNvPr id="7" name="Picture 6">
            <a:extLst>
              <a:ext uri="{FF2B5EF4-FFF2-40B4-BE49-F238E27FC236}">
                <a16:creationId xmlns:a16="http://schemas.microsoft.com/office/drawing/2014/main" id="{30376994-AB4E-4B2B-A9F9-2E5EF5715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787" y="1332186"/>
            <a:ext cx="5147733" cy="5147733"/>
          </a:xfrm>
          <a:prstGeom prst="rect">
            <a:avLst/>
          </a:prstGeom>
        </p:spPr>
      </p:pic>
      <p:sp>
        <p:nvSpPr>
          <p:cNvPr id="9" name="Footer Placeholder 3">
            <a:extLst>
              <a:ext uri="{FF2B5EF4-FFF2-40B4-BE49-F238E27FC236}">
                <a16:creationId xmlns:a16="http://schemas.microsoft.com/office/drawing/2014/main" id="{6DA34694-153B-4C93-8FE7-0FF68F2C6FA4}"/>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150872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pPr/>
              <a:t>2</a:t>
            </a:fld>
            <a:endParaRPr lang="en-GB" dirty="0"/>
          </a:p>
        </p:txBody>
      </p:sp>
      <p:sp>
        <p:nvSpPr>
          <p:cNvPr id="3" name="TextBox 2"/>
          <p:cNvSpPr txBox="1"/>
          <p:nvPr/>
        </p:nvSpPr>
        <p:spPr>
          <a:xfrm>
            <a:off x="434893" y="515456"/>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Using this PowerPoint</a:t>
            </a:r>
          </a:p>
        </p:txBody>
      </p:sp>
      <p:sp>
        <p:nvSpPr>
          <p:cNvPr id="5" name="TextBox 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6" name="TextBox 5"/>
          <p:cNvSpPr txBox="1"/>
          <p:nvPr/>
        </p:nvSpPr>
        <p:spPr>
          <a:xfrm>
            <a:off x="523052" y="1635158"/>
            <a:ext cx="11246384" cy="4893647"/>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slides in this presentation are divided into two sections:</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Teacher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(purple) – provide key information regarding lesson preparation</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Pupil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(white) – provide a visual focus point for pupils during the lesson and delivery notes for teachers about the activities.  Click ‘notes’ to view these. </a:t>
            </a:r>
          </a:p>
          <a:p>
            <a:pPr marL="514350" indent="-514350">
              <a:lnSpc>
                <a:spcPct val="150000"/>
              </a:lnSpc>
              <a:buAutoNum type="romanLcParenBoth"/>
            </a:pP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5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Ensure that you select ‘Use Presenter View’ under the ‘Slide Show’ tab – this will allow you to preview the teaching notes on your monitor while the main presentation is displayed on a screen/smartboard.</a:t>
            </a:r>
          </a:p>
        </p:txBody>
      </p:sp>
      <p:sp>
        <p:nvSpPr>
          <p:cNvPr id="7" name="Footer Placeholder 1">
            <a:extLst>
              <a:ext uri="{FF2B5EF4-FFF2-40B4-BE49-F238E27FC236}">
                <a16:creationId xmlns:a16="http://schemas.microsoft.com/office/drawing/2014/main" id="{414B468A-6137-4E0C-827E-C4EE7243FFC7}"/>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8" name="Picture 7">
            <a:extLst>
              <a:ext uri="{FF2B5EF4-FFF2-40B4-BE49-F238E27FC236}">
                <a16:creationId xmlns:a16="http://schemas.microsoft.com/office/drawing/2014/main" id="{6F87ACF8-782A-464F-A6CD-53322B1B7308}"/>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l="15467" t="18771" r="15467" b="18386"/>
          <a:stretch/>
        </p:blipFill>
        <p:spPr>
          <a:xfrm>
            <a:off x="10842682" y="5597913"/>
            <a:ext cx="1315865" cy="1197295"/>
          </a:xfrm>
          <a:prstGeom prst="rect">
            <a:avLst/>
          </a:prstGeom>
        </p:spPr>
      </p:pic>
    </p:spTree>
    <p:extLst>
      <p:ext uri="{BB962C8B-B14F-4D97-AF65-F5344CB8AC3E}">
        <p14:creationId xmlns:p14="http://schemas.microsoft.com/office/powerpoint/2010/main" val="3388793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89547">
            <a:off x="9938657" y="3310406"/>
            <a:ext cx="1966668" cy="166091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0099">
            <a:off x="6386645" y="4148281"/>
            <a:ext cx="1966668" cy="1660913"/>
          </a:xfrm>
          <a:prstGeom prst="rect">
            <a:avLst/>
          </a:prstGeom>
        </p:spPr>
      </p:pic>
      <p:sp>
        <p:nvSpPr>
          <p:cNvPr id="2" name="Slide Number Placeholder 1"/>
          <p:cNvSpPr>
            <a:spLocks noGrp="1"/>
          </p:cNvSpPr>
          <p:nvPr>
            <p:ph type="sldNum" sz="quarter" idx="12"/>
          </p:nvPr>
        </p:nvSpPr>
        <p:spPr/>
        <p:txBody>
          <a:bodyPr/>
          <a:lstStyle/>
          <a:p>
            <a:fld id="{2D651D86-383D-45DB-A701-76B5BFCFE28F}" type="slidenum">
              <a:rPr lang="en-GB" smtClean="0"/>
              <a:pPr/>
              <a:t>3</a:t>
            </a:fld>
            <a:endParaRPr lang="en-GB" dirty="0"/>
          </a:p>
        </p:txBody>
      </p:sp>
      <p:sp>
        <p:nvSpPr>
          <p:cNvPr id="3" name="TextBox 2"/>
          <p:cNvSpPr txBox="1"/>
          <p:nvPr/>
        </p:nvSpPr>
        <p:spPr>
          <a:xfrm>
            <a:off x="408980" y="356720"/>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Challenge and support</a:t>
            </a:r>
            <a:endParaRPr lang="en-GB" sz="4800" strike="sngStrike" dirty="0">
              <a:solidFill>
                <a:schemeClr val="bg1"/>
              </a:solidFill>
              <a:latin typeface="League Spartan" panose="00000800000000000000" pitchFamily="50" charset="0"/>
              <a:ea typeface="Lato" panose="020F0502020204030203" pitchFamily="34" charset="0"/>
              <a:cs typeface="Lato" panose="020F0502020204030203" pitchFamily="34" charset="0"/>
            </a:endParaRPr>
          </a:p>
        </p:txBody>
      </p:sp>
      <p:sp>
        <p:nvSpPr>
          <p:cNvPr id="4" name="TextBox 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5" name="TextBox 4"/>
          <p:cNvSpPr txBox="1"/>
          <p:nvPr/>
        </p:nvSpPr>
        <p:spPr>
          <a:xfrm>
            <a:off x="605868" y="1535587"/>
            <a:ext cx="5352510" cy="526297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lesson includes suggestions for  challenge and support activities, to help you differentiate appropriately for your class.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Challenge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deepen and extend the learning for those who need more challenge or who finish the activity quickly.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Support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are adapted to be more accessible for those who need it.</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9345940" y="2850452"/>
            <a:ext cx="481906" cy="96381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8305007" y="3615731"/>
            <a:ext cx="766525" cy="844077"/>
          </a:xfrm>
          <a:prstGeom prst="rect">
            <a:avLst/>
          </a:prstGeom>
        </p:spPr>
      </p:pic>
      <p:sp>
        <p:nvSpPr>
          <p:cNvPr id="11" name="TextBox 10"/>
          <p:cNvSpPr txBox="1"/>
          <p:nvPr/>
        </p:nvSpPr>
        <p:spPr>
          <a:xfrm rot="19878837">
            <a:off x="6614819" y="4783828"/>
            <a:ext cx="1386585" cy="375666"/>
          </a:xfrm>
          <a:prstGeom prst="rect">
            <a:avLst/>
          </a:prstGeom>
          <a:noFill/>
        </p:spPr>
        <p:txBody>
          <a:bodyPr wrap="square" rtlCol="0">
            <a:spAutoFit/>
          </a:bodyPr>
          <a:lstStyle/>
          <a:p>
            <a:r>
              <a:rPr lang="en-GB" dirty="0">
                <a:latin typeface="League Spartan" panose="00000800000000000000" pitchFamily="50" charset="0"/>
              </a:rPr>
              <a:t>Challenge</a:t>
            </a:r>
          </a:p>
        </p:txBody>
      </p:sp>
      <p:sp>
        <p:nvSpPr>
          <p:cNvPr id="12" name="TextBox 11"/>
          <p:cNvSpPr txBox="1"/>
          <p:nvPr/>
        </p:nvSpPr>
        <p:spPr>
          <a:xfrm rot="1567822">
            <a:off x="10305885" y="4049209"/>
            <a:ext cx="1386585" cy="375666"/>
          </a:xfrm>
          <a:prstGeom prst="rect">
            <a:avLst/>
          </a:prstGeom>
          <a:noFill/>
        </p:spPr>
        <p:txBody>
          <a:bodyPr wrap="square" rtlCol="0">
            <a:spAutoFit/>
          </a:bodyPr>
          <a:lstStyle/>
          <a:p>
            <a:r>
              <a:rPr lang="en-GB" dirty="0">
                <a:latin typeface="League Spartan" panose="00000800000000000000" pitchFamily="50" charset="0"/>
              </a:rPr>
              <a:t>Support</a:t>
            </a:r>
          </a:p>
        </p:txBody>
      </p:sp>
      <p:sp>
        <p:nvSpPr>
          <p:cNvPr id="17" name="TextBox 16"/>
          <p:cNvSpPr txBox="1"/>
          <p:nvPr/>
        </p:nvSpPr>
        <p:spPr>
          <a:xfrm>
            <a:off x="6412422" y="1532883"/>
            <a:ext cx="5291914" cy="120032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Look for the logo on the pupil slides.  See delivery notes for details of the activities.</a:t>
            </a:r>
          </a:p>
        </p:txBody>
      </p:sp>
      <p:sp>
        <p:nvSpPr>
          <p:cNvPr id="14" name="Footer Placeholder 1">
            <a:extLst>
              <a:ext uri="{FF2B5EF4-FFF2-40B4-BE49-F238E27FC236}">
                <a16:creationId xmlns:a16="http://schemas.microsoft.com/office/drawing/2014/main" id="{36A3929E-FB79-48CB-9917-3D58140832EE}"/>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18" name="Picture 17">
            <a:extLst>
              <a:ext uri="{FF2B5EF4-FFF2-40B4-BE49-F238E27FC236}">
                <a16:creationId xmlns:a16="http://schemas.microsoft.com/office/drawing/2014/main" id="{511A42FD-AE2B-4907-8CB9-038E22950F59}"/>
              </a:ext>
            </a:extLst>
          </p:cNvPr>
          <p:cNvPicPr>
            <a:picLocks noGrp="1" noChangeAspect="1"/>
          </p:cNvPicPr>
          <p:nvPr/>
        </p:nvPicPr>
        <p:blipFill rotWithShape="1">
          <a:blip r:embed="rId6" cstate="print">
            <a:extLst>
              <a:ext uri="{28A0092B-C50C-407E-A947-70E740481C1C}">
                <a14:useLocalDpi xmlns:a14="http://schemas.microsoft.com/office/drawing/2010/main" val="0"/>
              </a:ext>
            </a:extLst>
          </a:blip>
          <a:srcRect l="15467" t="18771" r="15467" b="18386"/>
          <a:stretch/>
        </p:blipFill>
        <p:spPr>
          <a:xfrm>
            <a:off x="10842682" y="5597913"/>
            <a:ext cx="1315865" cy="1197295"/>
          </a:xfrm>
          <a:prstGeom prst="rect">
            <a:avLst/>
          </a:prstGeom>
        </p:spPr>
      </p:pic>
    </p:spTree>
    <p:extLst>
      <p:ext uri="{BB962C8B-B14F-4D97-AF65-F5344CB8AC3E}">
        <p14:creationId xmlns:p14="http://schemas.microsoft.com/office/powerpoint/2010/main" val="2428486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D651D86-383D-45DB-A701-76B5BFCFE28F}" type="slidenum">
              <a:rPr lang="en-GB" smtClean="0"/>
              <a:t>4</a:t>
            </a:fld>
            <a:endParaRPr lang="en-GB" dirty="0"/>
          </a:p>
        </p:txBody>
      </p:sp>
      <p:sp>
        <p:nvSpPr>
          <p:cNvPr id="12" name="TextBox 11"/>
          <p:cNvSpPr txBox="1"/>
          <p:nvPr/>
        </p:nvSpPr>
        <p:spPr>
          <a:xfrm>
            <a:off x="764637" y="380604"/>
            <a:ext cx="315555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Context</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1" name="Footer Placeholder 1">
            <a:extLst>
              <a:ext uri="{FF2B5EF4-FFF2-40B4-BE49-F238E27FC236}">
                <a16:creationId xmlns:a16="http://schemas.microsoft.com/office/drawing/2014/main" id="{70AAEA96-9A03-4F52-8292-5CB29A4DABD6}"/>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
        <p:nvSpPr>
          <p:cNvPr id="2" name="Rectangle 1">
            <a:extLst>
              <a:ext uri="{FF2B5EF4-FFF2-40B4-BE49-F238E27FC236}">
                <a16:creationId xmlns:a16="http://schemas.microsoft.com/office/drawing/2014/main" id="{6B91760D-414A-4AFE-9E00-631608EEAB79}"/>
              </a:ext>
            </a:extLst>
          </p:cNvPr>
          <p:cNvSpPr/>
          <p:nvPr/>
        </p:nvSpPr>
        <p:spPr>
          <a:xfrm>
            <a:off x="577921" y="1543559"/>
            <a:ext cx="11036163" cy="3939540"/>
          </a:xfrm>
          <a:prstGeom prst="rect">
            <a:avLst/>
          </a:prstGeom>
        </p:spPr>
        <p:txBody>
          <a:bodyPr wrap="square">
            <a:spAutoFit/>
          </a:bodyPr>
          <a:lstStyle/>
          <a:p>
            <a:pPr algn="just">
              <a:lnSpc>
                <a:spcPct val="115000"/>
              </a:lnSpc>
              <a:spcBef>
                <a:spcPts val="600"/>
              </a:spcBef>
              <a:spcAft>
                <a:spcPts val="600"/>
              </a:spcAft>
            </a:pPr>
            <a:r>
              <a:rPr lang="en-GB" sz="2800" dirty="0">
                <a:solidFill>
                  <a:schemeClr val="bg1"/>
                </a:solidFill>
                <a:latin typeface="Lato" panose="020B0604020202020204" charset="0"/>
                <a:ea typeface="Lato" panose="020B0604020202020204" charset="0"/>
                <a:cs typeface="Lato" panose="020B0604020202020204" charset="0"/>
              </a:rPr>
              <a:t>This is the second of three lessons for key stage 4 focusing on how to identify and assess the risks and potential consequences of substance use. This lesson considers how different sources of influence affect decision-making; strategies to manage peer influence; and ways to act as a positive influence on peers. </a:t>
            </a:r>
          </a:p>
          <a:p>
            <a:r>
              <a:rPr lang="en-GB" sz="2800" dirty="0">
                <a:solidFill>
                  <a:schemeClr val="bg1"/>
                </a:solidFill>
                <a:latin typeface="Lato" panose="020B0604020202020204" charset="0"/>
                <a:ea typeface="Lato" panose="020B0604020202020204" charset="0"/>
                <a:cs typeface="Lato" panose="020B0604020202020204" charset="0"/>
              </a:rPr>
              <a:t>Neither this, nor any of the other lessons, is designed to be taught in isolation, but should always form part of a planned, developmental PSHE education programme.</a:t>
            </a:r>
          </a:p>
        </p:txBody>
      </p:sp>
      <p:pic>
        <p:nvPicPr>
          <p:cNvPr id="9" name="Picture 8">
            <a:extLst>
              <a:ext uri="{FF2B5EF4-FFF2-40B4-BE49-F238E27FC236}">
                <a16:creationId xmlns:a16="http://schemas.microsoft.com/office/drawing/2014/main" id="{35B9A433-83B9-4FA6-BD3D-A841F2868D32}"/>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l="15467" t="18771" r="15467" b="18386"/>
          <a:stretch/>
        </p:blipFill>
        <p:spPr>
          <a:xfrm>
            <a:off x="10842682" y="5597913"/>
            <a:ext cx="1315865" cy="1197295"/>
          </a:xfrm>
          <a:prstGeom prst="rect">
            <a:avLst/>
          </a:prstGeom>
        </p:spPr>
      </p:pic>
    </p:spTree>
    <p:extLst>
      <p:ext uri="{BB962C8B-B14F-4D97-AF65-F5344CB8AC3E}">
        <p14:creationId xmlns:p14="http://schemas.microsoft.com/office/powerpoint/2010/main" val="485573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8433" y="941302"/>
            <a:ext cx="5227036" cy="4475255"/>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D651D86-383D-45DB-A701-76B5BFCFE28F}" type="slidenum">
              <a:rPr lang="en-GB" smtClean="0"/>
              <a:t>5</a:t>
            </a:fld>
            <a:endParaRPr lang="en-GB" dirty="0"/>
          </a:p>
        </p:txBody>
      </p:sp>
      <p:sp>
        <p:nvSpPr>
          <p:cNvPr id="12" name="TextBox 11"/>
          <p:cNvSpPr txBox="1"/>
          <p:nvPr/>
        </p:nvSpPr>
        <p:spPr>
          <a:xfrm>
            <a:off x="475656" y="361944"/>
            <a:ext cx="9284346" cy="769441"/>
          </a:xfrm>
          <a:prstGeom prst="rect">
            <a:avLst/>
          </a:prstGeom>
          <a:solidFill>
            <a:srgbClr val="95519E"/>
          </a:solidFill>
        </p:spPr>
        <p:txBody>
          <a:bodyPr wrap="square" rtlCol="0">
            <a:spAutoFit/>
          </a:bodyPr>
          <a:lstStyle/>
          <a:p>
            <a:r>
              <a:rPr lang="en-GB" sz="4400" dirty="0">
                <a:solidFill>
                  <a:schemeClr val="bg1"/>
                </a:solidFill>
                <a:latin typeface="League Spartan" panose="00000800000000000000" pitchFamily="50" charset="0"/>
                <a:ea typeface="Lato" panose="020F0502020204030203" pitchFamily="34" charset="0"/>
                <a:cs typeface="Lato" panose="020F0502020204030203" pitchFamily="34" charset="0"/>
              </a:rPr>
              <a:t>Developing subject  knowledge</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9" name="Footer Placeholder 1">
            <a:extLst>
              <a:ext uri="{FF2B5EF4-FFF2-40B4-BE49-F238E27FC236}">
                <a16:creationId xmlns:a16="http://schemas.microsoft.com/office/drawing/2014/main" id="{CC19E3E8-7BD0-44A1-94E8-F53CF01D6CC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
        <p:nvSpPr>
          <p:cNvPr id="17" name="TextBox 16">
            <a:extLst>
              <a:ext uri="{FF2B5EF4-FFF2-40B4-BE49-F238E27FC236}">
                <a16:creationId xmlns:a16="http://schemas.microsoft.com/office/drawing/2014/main" id="{801F56D8-7901-4729-B505-0208C26752D4}"/>
              </a:ext>
            </a:extLst>
          </p:cNvPr>
          <p:cNvSpPr txBox="1"/>
          <p:nvPr/>
        </p:nvSpPr>
        <p:spPr>
          <a:xfrm>
            <a:off x="384819" y="1654707"/>
            <a:ext cx="8786475" cy="830997"/>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Key information on content related to these lessons can be found in the Year 10-11 Knowledge Organiser.</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18" name="TextBox 17">
            <a:extLst>
              <a:ext uri="{FF2B5EF4-FFF2-40B4-BE49-F238E27FC236}">
                <a16:creationId xmlns:a16="http://schemas.microsoft.com/office/drawing/2014/main" id="{3888CBB9-15C1-4C13-AB94-44EFF1CB8C50}"/>
              </a:ext>
            </a:extLst>
          </p:cNvPr>
          <p:cNvSpPr txBox="1"/>
          <p:nvPr/>
        </p:nvSpPr>
        <p:spPr>
          <a:xfrm>
            <a:off x="384820" y="2872246"/>
            <a:ext cx="6824189" cy="1569660"/>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Advice on safe practice, dispelling common misconceptions, visitors to the classroom and other important information can be found in </a:t>
            </a:r>
            <a:r>
              <a:rPr lang="en-GB" sz="2400" i="1" dirty="0">
                <a:solidFill>
                  <a:schemeClr val="bg1"/>
                </a:solidFill>
                <a:latin typeface="Lato" panose="020B0604020202020204" charset="0"/>
                <a:ea typeface="Lato" panose="020B0604020202020204" charset="0"/>
                <a:cs typeface="Lato" panose="020B0604020202020204" charset="0"/>
              </a:rPr>
              <a:t>Teacher Guidance: Drug and alcohol education.</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22" name="TextBox 21">
            <a:extLst>
              <a:ext uri="{FF2B5EF4-FFF2-40B4-BE49-F238E27FC236}">
                <a16:creationId xmlns:a16="http://schemas.microsoft.com/office/drawing/2014/main" id="{0D92B8B4-CF23-4D45-90FE-519D8DF19F63}"/>
              </a:ext>
            </a:extLst>
          </p:cNvPr>
          <p:cNvSpPr txBox="1"/>
          <p:nvPr/>
        </p:nvSpPr>
        <p:spPr>
          <a:xfrm>
            <a:off x="371684" y="4742679"/>
            <a:ext cx="8467514" cy="1200329"/>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Data sources to inform your planning can be found within our document that outlines the approach of these lessons </a:t>
            </a:r>
            <a:r>
              <a:rPr lang="en-GB" sz="2400" i="1" dirty="0">
                <a:solidFill>
                  <a:schemeClr val="bg1"/>
                </a:solidFill>
                <a:latin typeface="Lato" panose="020B0604020202020204" charset="0"/>
                <a:ea typeface="Lato" panose="020B0604020202020204" charset="0"/>
                <a:cs typeface="Lato" panose="020B0604020202020204" charset="0"/>
              </a:rPr>
              <a:t>Evidence Review: Effective drug and alcohol education.</a:t>
            </a:r>
            <a:endParaRPr lang="en-GB" sz="2000" dirty="0">
              <a:solidFill>
                <a:schemeClr val="bg1"/>
              </a:solidFill>
              <a:latin typeface="Lato" panose="020B0604020202020204" charset="0"/>
              <a:ea typeface="Lato" panose="020B0604020202020204" charset="0"/>
              <a:cs typeface="Lato" panose="020B0604020202020204" charset="0"/>
            </a:endParaRPr>
          </a:p>
        </p:txBody>
      </p:sp>
      <p:pic>
        <p:nvPicPr>
          <p:cNvPr id="19" name="Picture 18">
            <a:extLst>
              <a:ext uri="{FF2B5EF4-FFF2-40B4-BE49-F238E27FC236}">
                <a16:creationId xmlns:a16="http://schemas.microsoft.com/office/drawing/2014/main" id="{48F0E40C-3C01-4374-AA9F-C7080A3A3276}"/>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l="15467" t="18771" r="15467" b="18386"/>
          <a:stretch/>
        </p:blipFill>
        <p:spPr>
          <a:xfrm>
            <a:off x="10842682" y="5597913"/>
            <a:ext cx="1315865" cy="1197295"/>
          </a:xfrm>
          <a:prstGeom prst="rect">
            <a:avLst/>
          </a:prstGeom>
        </p:spPr>
      </p:pic>
      <p:pic>
        <p:nvPicPr>
          <p:cNvPr id="23" name="Picture 22">
            <a:hlinkClick r:id="rId4"/>
            <a:extLst>
              <a:ext uri="{FF2B5EF4-FFF2-40B4-BE49-F238E27FC236}">
                <a16:creationId xmlns:a16="http://schemas.microsoft.com/office/drawing/2014/main" id="{8CBAA430-4712-4112-BE7F-2E7BE96022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9660" y="2505339"/>
            <a:ext cx="1425259" cy="201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5F55125F-CDBF-4CB8-9F66-6E551F0B55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4123" y="4521391"/>
            <a:ext cx="1522664" cy="2153833"/>
          </a:xfrm>
          <a:prstGeom prst="rect">
            <a:avLst/>
          </a:prstGeom>
          <a:ln>
            <a:noFill/>
          </a:ln>
          <a:effectLst>
            <a:outerShdw blurRad="292100" dist="139700" dir="2700000" algn="tl" rotWithShape="0">
              <a:srgbClr val="333333">
                <a:alpha val="65000"/>
              </a:srgbClr>
            </a:outerShdw>
          </a:effectLst>
        </p:spPr>
      </p:pic>
      <p:pic>
        <p:nvPicPr>
          <p:cNvPr id="16" name="Picture 15">
            <a:hlinkClick r:id="rId4"/>
            <a:extLst>
              <a:ext uri="{FF2B5EF4-FFF2-40B4-BE49-F238E27FC236}">
                <a16:creationId xmlns:a16="http://schemas.microsoft.com/office/drawing/2014/main" id="{FAB00454-D0A1-466C-BEB7-F81C7A0D08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7584" y="1483869"/>
            <a:ext cx="3316102" cy="2344337"/>
          </a:xfrm>
          <a:prstGeom prst="rect">
            <a:avLst/>
          </a:prstGeom>
        </p:spPr>
      </p:pic>
    </p:spTree>
    <p:extLst>
      <p:ext uri="{BB962C8B-B14F-4D97-AF65-F5344CB8AC3E}">
        <p14:creationId xmlns:p14="http://schemas.microsoft.com/office/powerpoint/2010/main" val="1655336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36634"/>
            <a:ext cx="0" cy="672136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309574400"/>
              </p:ext>
            </p:extLst>
          </p:nvPr>
        </p:nvGraphicFramePr>
        <p:xfrm>
          <a:off x="218449" y="66561"/>
          <a:ext cx="9786975" cy="1666612"/>
        </p:xfrm>
        <a:graphic>
          <a:graphicData uri="http://schemas.openxmlformats.org/drawingml/2006/table">
            <a:tbl>
              <a:tblPr firstRow="1" firstCol="1" bandRow="1"/>
              <a:tblGrid>
                <a:gridCol w="4922848">
                  <a:extLst>
                    <a:ext uri="{9D8B030D-6E8A-4147-A177-3AD203B41FA5}">
                      <a16:colId xmlns:a16="http://schemas.microsoft.com/office/drawing/2014/main" val="3955450005"/>
                    </a:ext>
                  </a:extLst>
                </a:gridCol>
                <a:gridCol w="4864127">
                  <a:extLst>
                    <a:ext uri="{9D8B030D-6E8A-4147-A177-3AD203B41FA5}">
                      <a16:colId xmlns:a16="http://schemas.microsoft.com/office/drawing/2014/main" val="2312097304"/>
                    </a:ext>
                  </a:extLst>
                </a:gridCol>
              </a:tblGrid>
              <a:tr h="1049727">
                <a:tc gridSpan="2">
                  <a:txBody>
                    <a:bodyPr/>
                    <a:lstStyle/>
                    <a:p>
                      <a:pPr marL="107950" marR="109855" algn="l">
                        <a:lnSpc>
                          <a:spcPct val="107000"/>
                        </a:lnSpc>
                        <a:spcBef>
                          <a:spcPts val="300"/>
                        </a:spcBef>
                        <a:spcAft>
                          <a:spcPts val="300"/>
                        </a:spcAft>
                        <a:tabLst>
                          <a:tab pos="2092960" algn="ctr"/>
                          <a:tab pos="4186555" algn="r"/>
                        </a:tabLst>
                      </a:pPr>
                      <a:endParaRPr lang="en-GB" sz="5400" b="0" dirty="0">
                        <a:solidFill>
                          <a:schemeClr val="bg1"/>
                        </a:solidFill>
                        <a:effectLst/>
                        <a:latin typeface="League Spartan" panose="00000800000000000000" pitchFamily="50" charset="0"/>
                        <a:ea typeface="Lato" panose="020F0502020204030203" pitchFamily="34" charset="0"/>
                        <a:cs typeface="Lato" panose="020F0502020204030203" pitchFamily="34" charset="0"/>
                      </a:endParaRPr>
                    </a:p>
                  </a:txBody>
                  <a:tcPr marL="68580" marR="68580" marT="0" marB="0">
                    <a:lnL>
                      <a:noFill/>
                    </a:lnL>
                    <a:lnR>
                      <a:noFill/>
                    </a:lnR>
                    <a:lnT>
                      <a:noFill/>
                    </a:lnT>
                    <a:lnB w="12700" cap="flat" cmpd="sng" algn="ctr">
                      <a:solidFill>
                        <a:srgbClr val="95519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983487"/>
                  </a:ext>
                </a:extLst>
              </a:tr>
              <a:tr h="220078">
                <a:tc>
                  <a:txBody>
                    <a:bodyPr/>
                    <a:lstStyle/>
                    <a:p>
                      <a:pPr marL="107950" marR="109855" algn="ctr">
                        <a:lnSpc>
                          <a:spcPct val="107000"/>
                        </a:lnSpc>
                        <a:spcBef>
                          <a:spcPts val="200"/>
                        </a:spcBef>
                        <a:spcAft>
                          <a:spcPts val="200"/>
                        </a:spcAf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tc>
                  <a:txBody>
                    <a:bodyPr/>
                    <a:lstStyle/>
                    <a:p>
                      <a:pPr marL="107950" marR="109855" algn="ctr">
                        <a:lnSpc>
                          <a:spcPct val="107000"/>
                        </a:lnSpc>
                        <a:spcBef>
                          <a:spcPts val="200"/>
                        </a:spcBef>
                        <a:spcAft>
                          <a:spcPts val="200"/>
                        </a:spcAft>
                        <a:tabLst>
                          <a:tab pos="2092960" algn="ctr"/>
                          <a:tab pos="4186555" algn="r"/>
                        </a:tabLs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extLst>
                  <a:ext uri="{0D108BD9-81ED-4DB2-BD59-A6C34878D82A}">
                    <a16:rowId xmlns:a16="http://schemas.microsoft.com/office/drawing/2014/main" val="1194147248"/>
                  </a:ext>
                </a:extLst>
              </a:tr>
              <a:tr h="264179">
                <a:tc>
                  <a:txBody>
                    <a:bodyPr/>
                    <a:lstStyle/>
                    <a:p>
                      <a:pPr marL="228600" marR="109855" algn="just">
                        <a:lnSpc>
                          <a:spcPct val="107000"/>
                        </a:lnSpc>
                        <a:spcBef>
                          <a:spcPts val="300"/>
                        </a:spcBef>
                        <a:spcAft>
                          <a:spcPts val="300"/>
                        </a:spcAft>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a:noFill/>
                    </a:lnB>
                  </a:tcPr>
                </a:tc>
                <a:tc>
                  <a:txBody>
                    <a:bodyPr/>
                    <a:lstStyle/>
                    <a:p>
                      <a:pPr marL="0" marR="107950" lvl="0" indent="0">
                        <a:lnSpc>
                          <a:spcPct val="107000"/>
                        </a:lnSpc>
                        <a:spcBef>
                          <a:spcPts val="300"/>
                        </a:spcBef>
                        <a:spcAft>
                          <a:spcPts val="300"/>
                        </a:spcAft>
                        <a:buClr>
                          <a:srgbClr val="9865AF"/>
                        </a:buClr>
                        <a:buFont typeface="+mj-lt"/>
                        <a:buNone/>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a:noFill/>
                    </a:lnB>
                  </a:tcPr>
                </a:tc>
                <a:extLst>
                  <a:ext uri="{0D108BD9-81ED-4DB2-BD59-A6C34878D82A}">
                    <a16:rowId xmlns:a16="http://schemas.microsoft.com/office/drawing/2014/main" val="3417556032"/>
                  </a:ext>
                </a:extLst>
              </a:tr>
            </a:tbl>
          </a:graphicData>
        </a:graphic>
      </p:graphicFrame>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D651D86-383D-45DB-A701-76B5BFCFE28F}" type="slidenum">
              <a:rPr lang="en-GB" smtClean="0"/>
              <a:t>6</a:t>
            </a:fld>
            <a:endParaRPr lang="en-GB" dirty="0"/>
          </a:p>
        </p:txBody>
      </p:sp>
      <p:sp>
        <p:nvSpPr>
          <p:cNvPr id="13" name="TextBox 12"/>
          <p:cNvSpPr txBox="1"/>
          <p:nvPr/>
        </p:nvSpPr>
        <p:spPr>
          <a:xfrm>
            <a:off x="513085" y="2800357"/>
            <a:ext cx="9010925" cy="3600986"/>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outcomes</a:t>
            </a: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r>
              <a:rPr lang="en-GB" b="1" dirty="0" smtClean="0">
                <a:latin typeface="League Spartan" panose="00000800000000000000" pitchFamily="50" charset="0"/>
              </a:rPr>
              <a:t>Students </a:t>
            </a:r>
            <a:r>
              <a:rPr lang="en-GB" b="1" dirty="0">
                <a:latin typeface="League Spartan" panose="00000800000000000000" pitchFamily="50" charset="0"/>
              </a:rPr>
              <a:t>will be able to:</a:t>
            </a:r>
          </a:p>
          <a:p>
            <a:pPr marL="914400" lvl="1" indent="-457200">
              <a:spcBef>
                <a:spcPts val="1200"/>
              </a:spcBef>
              <a:buSzPct val="202000"/>
              <a:buBlip>
                <a:blip r:embed="rId3"/>
              </a:buBlip>
            </a:pPr>
            <a:r>
              <a:rPr lang="en-US" dirty="0">
                <a:latin typeface="Lato" panose="020B0604020202020204" charset="0"/>
                <a:ea typeface="Lato" panose="020B0604020202020204" charset="0"/>
                <a:cs typeface="Lato" panose="020B0604020202020204" charset="0"/>
              </a:rPr>
              <a:t>explain how different internal and external influences can affect decision making</a:t>
            </a:r>
            <a:endParaRPr lang="en-GB" dirty="0">
              <a:latin typeface="Lato" panose="020B0604020202020204" charset="0"/>
              <a:ea typeface="Lato" panose="020B0604020202020204" charset="0"/>
              <a:cs typeface="Lato" panose="020B0604020202020204" charset="0"/>
            </a:endParaRPr>
          </a:p>
          <a:p>
            <a:pPr marL="914400" lvl="1" indent="-457200">
              <a:spcBef>
                <a:spcPts val="1200"/>
              </a:spcBef>
              <a:buSzPct val="202000"/>
              <a:buBlip>
                <a:blip r:embed="rId3"/>
              </a:buBlip>
            </a:pPr>
            <a:r>
              <a:rPr lang="en-US" dirty="0">
                <a:latin typeface="Lato" panose="020B0604020202020204" charset="0"/>
                <a:ea typeface="Lato" panose="020B0604020202020204" charset="0"/>
                <a:cs typeface="Lato" panose="020B0604020202020204" charset="0"/>
              </a:rPr>
              <a:t>describe strategies for managing peer influence in increasingly independent contexts</a:t>
            </a:r>
            <a:endParaRPr lang="en-GB" dirty="0">
              <a:latin typeface="Lato" panose="020B0604020202020204" charset="0"/>
              <a:ea typeface="Lato" panose="020B0604020202020204" charset="0"/>
              <a:cs typeface="Lato" panose="020B0604020202020204" charset="0"/>
            </a:endParaRPr>
          </a:p>
          <a:p>
            <a:pPr marL="914400" lvl="1" indent="-457200">
              <a:spcBef>
                <a:spcPts val="1200"/>
              </a:spcBef>
              <a:buSzPct val="202000"/>
              <a:buBlip>
                <a:blip r:embed="rId3"/>
              </a:buBlip>
            </a:pPr>
            <a:r>
              <a:rPr lang="en-US" dirty="0">
                <a:latin typeface="Lato" panose="020B0604020202020204" charset="0"/>
                <a:ea typeface="Lato" panose="020B0604020202020204" charset="0"/>
                <a:cs typeface="Lato" panose="020B0604020202020204" charset="0"/>
              </a:rPr>
              <a:t>evaluate ways to be a positive influence on peers in relation to substance use </a:t>
            </a:r>
            <a:endParaRPr lang="en-GB" dirty="0">
              <a:latin typeface="Lato" panose="020B0604020202020204" charset="0"/>
              <a:ea typeface="Lato" panose="020B0604020202020204" charset="0"/>
              <a:cs typeface="Lato" panose="020B0604020202020204" charset="0"/>
            </a:endParaRPr>
          </a:p>
          <a:p>
            <a:pPr marL="457200" indent="-457200">
              <a:lnSpc>
                <a:spcPct val="150000"/>
              </a:lnSpc>
              <a:buSzPct val="202000"/>
              <a:buBlip>
                <a:blip r:embed="rId3"/>
              </a:buBlip>
            </a:pPr>
            <a:endParaRPr lang="en-GB" sz="600" dirty="0">
              <a:latin typeface="Lato" panose="020F0502020204030203" pitchFamily="34" charset="0"/>
              <a:ea typeface="Lato" panose="020F0502020204030203" pitchFamily="34" charset="0"/>
              <a:cs typeface="Lato" panose="020F0502020204030203" pitchFamily="34" charset="0"/>
            </a:endParaRPr>
          </a:p>
        </p:txBody>
      </p:sp>
      <p:sp>
        <p:nvSpPr>
          <p:cNvPr id="16" name="TextBox 15"/>
          <p:cNvSpPr txBox="1"/>
          <p:nvPr/>
        </p:nvSpPr>
        <p:spPr>
          <a:xfrm>
            <a:off x="513085" y="538199"/>
            <a:ext cx="9010925" cy="1769715"/>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objective</a:t>
            </a: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marL="457200" indent="-457200">
              <a:buSzPct val="202000"/>
              <a:buBlip>
                <a:blip r:embed="rId3"/>
              </a:buBlip>
            </a:pPr>
            <a:r>
              <a:rPr lang="en-GB" dirty="0" smtClean="0">
                <a:latin typeface="League Spartan" panose="020B0604020202020204" charset="0"/>
              </a:rPr>
              <a:t>To learn </a:t>
            </a:r>
            <a:r>
              <a:rPr lang="en-GB" dirty="0">
                <a:latin typeface="League Spartan" panose="020B0604020202020204" charset="0"/>
              </a:rPr>
              <a:t>how to manage influences in relation to alcohol and other drug use</a:t>
            </a:r>
          </a:p>
          <a:p>
            <a:pPr>
              <a:buSzPct val="202000"/>
            </a:pPr>
            <a:endParaRPr lang="en-GB" sz="500" dirty="0">
              <a:latin typeface="League Spartan" panose="020B0604020202020204" charset="0"/>
              <a:ea typeface="Lato" panose="020F0502020204030203" pitchFamily="34" charset="0"/>
              <a:cs typeface="Lato" panose="020F0502020204030203"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11" y="538199"/>
            <a:ext cx="962364" cy="962364"/>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687044" y="2800357"/>
            <a:ext cx="877333" cy="1001704"/>
          </a:xfrm>
          <a:prstGeom prst="rect">
            <a:avLst/>
          </a:prstGeom>
        </p:spPr>
      </p:pic>
      <p:sp>
        <p:nvSpPr>
          <p:cNvPr id="15" name="TextBox 1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2" name="Footer Placeholder 1">
            <a:extLst>
              <a:ext uri="{FF2B5EF4-FFF2-40B4-BE49-F238E27FC236}">
                <a16:creationId xmlns:a16="http://schemas.microsoft.com/office/drawing/2014/main" id="{73406080-1049-4440-850C-3F694F45F923}"/>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19" name="Picture 18">
            <a:extLst>
              <a:ext uri="{FF2B5EF4-FFF2-40B4-BE49-F238E27FC236}">
                <a16:creationId xmlns:a16="http://schemas.microsoft.com/office/drawing/2014/main" id="{7157479D-6E55-4D53-95A8-097F74187670}"/>
              </a:ext>
            </a:extLst>
          </p:cNvPr>
          <p:cNvPicPr>
            <a:picLocks noGrp="1" noChangeAspect="1"/>
          </p:cNvPicPr>
          <p:nvPr/>
        </p:nvPicPr>
        <p:blipFill rotWithShape="1">
          <a:blip r:embed="rId6" cstate="print">
            <a:extLst>
              <a:ext uri="{28A0092B-C50C-407E-A947-70E740481C1C}">
                <a14:useLocalDpi xmlns:a14="http://schemas.microsoft.com/office/drawing/2010/main" val="0"/>
              </a:ext>
            </a:extLst>
          </a:blip>
          <a:srcRect l="15467" t="18771" r="15467" b="18386"/>
          <a:stretch/>
        </p:blipFill>
        <p:spPr>
          <a:xfrm>
            <a:off x="10842682" y="5597913"/>
            <a:ext cx="1315865" cy="1197295"/>
          </a:xfrm>
          <a:prstGeom prst="rect">
            <a:avLst/>
          </a:prstGeom>
        </p:spPr>
      </p:pic>
    </p:spTree>
    <p:extLst>
      <p:ext uri="{BB962C8B-B14F-4D97-AF65-F5344CB8AC3E}">
        <p14:creationId xmlns:p14="http://schemas.microsoft.com/office/powerpoint/2010/main" val="1244660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15614"/>
            <a:ext cx="0" cy="6547945"/>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p:cNvSpPr txBox="1"/>
          <p:nvPr/>
        </p:nvSpPr>
        <p:spPr>
          <a:xfrm>
            <a:off x="388762" y="417350"/>
            <a:ext cx="7546540" cy="830997"/>
          </a:xfrm>
          <a:prstGeom prst="rect">
            <a:avLst/>
          </a:prstGeom>
          <a:noFill/>
          <a:ln>
            <a:noFill/>
          </a:ln>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Preparing to teach</a:t>
            </a:r>
          </a:p>
        </p:txBody>
      </p:sp>
      <p:sp>
        <p:nvSpPr>
          <p:cNvPr id="2" name="Slide Number Placeholder 1"/>
          <p:cNvSpPr>
            <a:spLocks noGrp="1"/>
          </p:cNvSpPr>
          <p:nvPr>
            <p:ph type="sldNum" sz="quarter" idx="12"/>
          </p:nvPr>
        </p:nvSpPr>
        <p:spPr/>
        <p:txBody>
          <a:bodyPr/>
          <a:lstStyle/>
          <a:p>
            <a:fld id="{2D651D86-383D-45DB-A701-76B5BFCFE28F}" type="slidenum">
              <a:rPr lang="en-GB" smtClean="0"/>
              <a:t>7</a:t>
            </a:fld>
            <a:endParaRPr lang="en-GB" dirty="0"/>
          </a:p>
        </p:txBody>
      </p:sp>
      <p:sp>
        <p:nvSpPr>
          <p:cNvPr id="16" name="TextBox 15"/>
          <p:cNvSpPr txBox="1"/>
          <p:nvPr/>
        </p:nvSpPr>
        <p:spPr>
          <a:xfrm>
            <a:off x="388762" y="1442174"/>
            <a:ext cx="5494464" cy="3093154"/>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2800" b="1" dirty="0">
                <a:latin typeface="League Spartan" panose="00000800000000000000" pitchFamily="50" charset="0"/>
              </a:rPr>
              <a:t>Climate for learning</a:t>
            </a:r>
          </a:p>
          <a:p>
            <a:pPr lvl="3"/>
            <a:endParaRPr lang="en-GB" sz="1100" b="1" dirty="0">
              <a:latin typeface="Gill Sans MT" panose="020B0502020104020203" pitchFamily="34" charset="0"/>
            </a:endParaRP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a:buSzPct val="202000"/>
            </a:pPr>
            <a:r>
              <a:rPr lang="en-GB" sz="2000" dirty="0">
                <a:latin typeface="Lato" panose="020F0502020204030203" pitchFamily="34" charset="0"/>
                <a:ea typeface="Lato" panose="020F0502020204030203" pitchFamily="34" charset="0"/>
                <a:cs typeface="Lato" panose="020F0502020204030203" pitchFamily="34" charset="0"/>
              </a:rPr>
              <a:t>Make sure you have read the accompanying teacher guidance notes before teaching this lesson for guidance on establishing ground rules, the limits of confidentiality, communication and handling questions effectively.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46" y="1559881"/>
            <a:ext cx="887768" cy="887768"/>
          </a:xfrm>
          <a:prstGeom prst="rect">
            <a:avLst/>
          </a:prstGeom>
        </p:spPr>
      </p:pic>
      <p:sp>
        <p:nvSpPr>
          <p:cNvPr id="21" name="TextBox 20"/>
          <p:cNvSpPr txBox="1"/>
          <p:nvPr/>
        </p:nvSpPr>
        <p:spPr>
          <a:xfrm>
            <a:off x="6078679" y="1436526"/>
            <a:ext cx="5690757" cy="3077766"/>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2600" b="1" dirty="0">
                <a:latin typeface="League Spartan" panose="00000800000000000000" pitchFamily="50" charset="0"/>
              </a:rPr>
              <a:t>Resources required</a:t>
            </a:r>
          </a:p>
          <a:p>
            <a:pPr lvl="3"/>
            <a:endParaRPr lang="en-GB" sz="800" b="1" dirty="0">
              <a:latin typeface="Gill Sans MT" panose="020B0502020104020203" pitchFamily="34" charset="0"/>
            </a:endParaRPr>
          </a:p>
          <a:p>
            <a:pPr marL="457200" indent="-457200">
              <a:buSzPct val="202000"/>
              <a:buBlip>
                <a:blip r:embed="rId4"/>
              </a:buBlip>
            </a:pPr>
            <a:endParaRPr lang="en-GB" sz="1600" dirty="0">
              <a:latin typeface="Lato" panose="020B0604020202020204" charset="0"/>
              <a:ea typeface="Lato" panose="020B0604020202020204" charset="0"/>
              <a:cs typeface="Lato" panose="020B0604020202020204" charset="0"/>
            </a:endParaRPr>
          </a:p>
          <a:p>
            <a:pPr marL="457200" indent="-457200">
              <a:spcAft>
                <a:spcPts val="600"/>
              </a:spcAft>
              <a:buSzPct val="202000"/>
              <a:buBlip>
                <a:blip r:embed="rId4"/>
              </a:buBlip>
            </a:pPr>
            <a:r>
              <a:rPr lang="en-GB" dirty="0">
                <a:latin typeface="Lato" panose="020B0604020202020204" charset="0"/>
                <a:ea typeface="Lato" panose="020B0604020202020204" charset="0"/>
                <a:cs typeface="Lato" panose="020B0604020202020204" charset="0"/>
              </a:rPr>
              <a:t>Box or envelope for anonymous questions</a:t>
            </a:r>
          </a:p>
          <a:p>
            <a:pPr marL="457200" indent="-457200">
              <a:spcAft>
                <a:spcPts val="600"/>
              </a:spcAft>
              <a:buSzPct val="202000"/>
              <a:buBlip>
                <a:blip r:embed="rId4"/>
              </a:buBlip>
            </a:pPr>
            <a:r>
              <a:rPr lang="en-GB" dirty="0">
                <a:latin typeface="Lato" panose="020B0604020202020204" charset="0"/>
                <a:ea typeface="Lato" panose="020B0604020202020204" charset="0"/>
                <a:cs typeface="Lato" panose="020B0604020202020204" charset="0"/>
              </a:rPr>
              <a:t>Resource 1: </a:t>
            </a:r>
            <a:r>
              <a:rPr lang="en-GB" i="1" dirty="0">
                <a:latin typeface="Lato" panose="020B0604020202020204" charset="0"/>
                <a:ea typeface="Lato" panose="020B0604020202020204" charset="0"/>
                <a:cs typeface="Lato" panose="020B0604020202020204" charset="0"/>
              </a:rPr>
              <a:t> Influence chart </a:t>
            </a:r>
            <a:r>
              <a:rPr lang="en-GB" dirty="0">
                <a:latin typeface="Lato" panose="020B0604020202020204" charset="0"/>
                <a:ea typeface="Lato" panose="020B0604020202020204" charset="0"/>
                <a:cs typeface="Lato" panose="020B0604020202020204" charset="0"/>
              </a:rPr>
              <a:t>[1 per pair]</a:t>
            </a:r>
          </a:p>
          <a:p>
            <a:pPr marL="457200" indent="-457200">
              <a:spcAft>
                <a:spcPts val="600"/>
              </a:spcAft>
              <a:buSzPct val="202000"/>
              <a:buBlip>
                <a:blip r:embed="rId4"/>
              </a:buBlip>
            </a:pPr>
            <a:r>
              <a:rPr lang="en-GB" dirty="0">
                <a:latin typeface="Lato" panose="020B0604020202020204" charset="0"/>
                <a:ea typeface="Lato" panose="020B0604020202020204" charset="0"/>
                <a:cs typeface="Lato" panose="020B0604020202020204" charset="0"/>
              </a:rPr>
              <a:t>Resource 2: </a:t>
            </a:r>
            <a:r>
              <a:rPr lang="en-GB" i="1" dirty="0">
                <a:latin typeface="Lato" panose="020B0604020202020204" charset="0"/>
                <a:ea typeface="Lato" panose="020B0604020202020204" charset="0"/>
                <a:cs typeface="Lato" panose="020B0604020202020204" charset="0"/>
              </a:rPr>
              <a:t> Influence cards </a:t>
            </a:r>
            <a:r>
              <a:rPr lang="en-GB" dirty="0">
                <a:latin typeface="Lato" panose="020B0604020202020204" charset="0"/>
                <a:ea typeface="Lato" panose="020B0604020202020204" charset="0"/>
                <a:cs typeface="Lato" panose="020B0604020202020204" charset="0"/>
              </a:rPr>
              <a:t>[1 cut-up set per pair]</a:t>
            </a:r>
          </a:p>
          <a:p>
            <a:pPr marL="457200" indent="-457200">
              <a:spcAft>
                <a:spcPts val="600"/>
              </a:spcAft>
              <a:buSzPct val="202000"/>
              <a:buBlip>
                <a:blip r:embed="rId4"/>
              </a:buBlip>
            </a:pPr>
            <a:r>
              <a:rPr lang="en-GB" dirty="0">
                <a:latin typeface="Lato" panose="020B0604020202020204" charset="0"/>
                <a:ea typeface="Lato" panose="020B0604020202020204" charset="0"/>
                <a:cs typeface="Lato" panose="020B0604020202020204" charset="0"/>
              </a:rPr>
              <a:t>Resource 3: </a:t>
            </a:r>
            <a:r>
              <a:rPr lang="en-GB" i="1" dirty="0">
                <a:latin typeface="Lato" panose="020B0604020202020204" charset="0"/>
                <a:ea typeface="Lato" panose="020B0604020202020204" charset="0"/>
                <a:cs typeface="Lato" panose="020B0604020202020204" charset="0"/>
              </a:rPr>
              <a:t> Festival timeline </a:t>
            </a:r>
            <a:r>
              <a:rPr lang="en-GB" dirty="0">
                <a:latin typeface="Lato" panose="020B0604020202020204" charset="0"/>
                <a:ea typeface="Lato" panose="020B0604020202020204" charset="0"/>
                <a:cs typeface="Lato" panose="020B0604020202020204" charset="0"/>
              </a:rPr>
              <a:t>[1 per pair]</a:t>
            </a:r>
          </a:p>
          <a:p>
            <a:pPr marL="457200" indent="-457200">
              <a:spcAft>
                <a:spcPts val="600"/>
              </a:spcAft>
              <a:buSzPct val="202000"/>
              <a:buBlip>
                <a:blip r:embed="rId4"/>
              </a:buBlip>
            </a:pPr>
            <a:r>
              <a:rPr lang="en-GB" dirty="0">
                <a:latin typeface="Lato" panose="020B0604020202020204" charset="0"/>
                <a:ea typeface="Lato" panose="020B0604020202020204" charset="0"/>
                <a:cs typeface="Lato" panose="020B0604020202020204" charset="0"/>
              </a:rPr>
              <a:t>Resource 3a: </a:t>
            </a:r>
            <a:r>
              <a:rPr lang="en-GB" i="1" dirty="0">
                <a:latin typeface="Lato" panose="020B0604020202020204" charset="0"/>
                <a:ea typeface="Lato" panose="020B0604020202020204" charset="0"/>
                <a:cs typeface="Lato" panose="020B0604020202020204" charset="0"/>
              </a:rPr>
              <a:t>Festival timeline support </a:t>
            </a:r>
            <a:r>
              <a:rPr lang="en-GB" dirty="0">
                <a:latin typeface="Lato" panose="020B0604020202020204" charset="0"/>
                <a:ea typeface="Lato" panose="020B0604020202020204" charset="0"/>
                <a:cs typeface="Lato" panose="020B0604020202020204" charset="0"/>
              </a:rPr>
              <a:t>[1 per student requiring support]</a:t>
            </a:r>
            <a:endParaRPr lang="en-GB" sz="1600" dirty="0">
              <a:latin typeface="Lato" panose="020B0604020202020204" charset="0"/>
              <a:ea typeface="Lato" panose="020B0604020202020204" charset="0"/>
              <a:cs typeface="Lato" panose="020B060402020202020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432319"/>
            <a:ext cx="928626" cy="829618"/>
          </a:xfrm>
          <a:prstGeom prst="rect">
            <a:avLst/>
          </a:prstGeom>
        </p:spPr>
      </p:pic>
      <p:sp>
        <p:nvSpPr>
          <p:cNvPr id="23" name="TextBox 22"/>
          <p:cNvSpPr txBox="1"/>
          <p:nvPr/>
        </p:nvSpPr>
        <p:spPr>
          <a:xfrm>
            <a:off x="365767" y="4729156"/>
            <a:ext cx="5517459" cy="1877437"/>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Gill Sans MT" panose="020B0502020104020203" pitchFamily="34" charset="0"/>
              </a:rPr>
              <a:t>Duration</a:t>
            </a:r>
          </a:p>
          <a:p>
            <a:pPr lvl="3"/>
            <a:endParaRPr lang="en-GB" sz="400" b="1" dirty="0">
              <a:latin typeface="Gill Sans MT" panose="020B0502020104020203" pitchFamily="34" charset="0"/>
            </a:endParaRPr>
          </a:p>
          <a:p>
            <a:pPr lvl="3">
              <a:defRPr/>
            </a:pPr>
            <a:endParaRPr lang="en-GB" sz="400" b="1" dirty="0">
              <a:solidFill>
                <a:prstClr val="black"/>
              </a:solidFill>
              <a:latin typeface="Gill Sans MT" panose="020B0502020104020203" pitchFamily="34" charset="0"/>
            </a:endParaRPr>
          </a:p>
          <a:p>
            <a:pPr lvl="3">
              <a:buSzPct val="202000"/>
              <a:defRPr/>
            </a:pPr>
            <a:r>
              <a:rPr lang="en-GB" sz="1600" b="1" dirty="0">
                <a:solidFill>
                  <a:prstClr val="black"/>
                </a:solidFill>
                <a:latin typeface="Lato" panose="020F0502020204030203" pitchFamily="34" charset="0"/>
                <a:ea typeface="Lato" panose="020F0502020204030203" pitchFamily="34" charset="0"/>
                <a:cs typeface="Lato" panose="020F0502020204030203" pitchFamily="34" charset="0"/>
              </a:rPr>
              <a:t>This has been designed to be taught as a sixty minute PSHE education lesson</a:t>
            </a:r>
            <a:endParaRPr lang="en-GB" sz="16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1883" t="3815" r="51546" b="4366"/>
          <a:stretch/>
        </p:blipFill>
        <p:spPr>
          <a:xfrm>
            <a:off x="580520" y="4831324"/>
            <a:ext cx="817394" cy="1611545"/>
          </a:xfrm>
          <a:prstGeom prst="rect">
            <a:avLst/>
          </a:prstGeom>
        </p:spPr>
      </p:pic>
      <p:sp>
        <p:nvSpPr>
          <p:cNvPr id="24" name="TextBox 23"/>
          <p:cNvSpPr txBox="1"/>
          <p:nvPr/>
        </p:nvSpPr>
        <p:spPr>
          <a:xfrm>
            <a:off x="683269" y="5778855"/>
            <a:ext cx="611896" cy="461665"/>
          </a:xfrm>
          <a:prstGeom prst="rect">
            <a:avLst/>
          </a:prstGeom>
          <a:noFill/>
        </p:spPr>
        <p:txBody>
          <a:bodyPr wrap="square" rtlCol="0">
            <a:spAutoFit/>
          </a:bodyPr>
          <a:lstStyle/>
          <a:p>
            <a:pPr algn="ctr"/>
            <a:r>
              <a:rPr lang="en-GB" sz="2400" b="1" dirty="0">
                <a:solidFill>
                  <a:srgbClr val="95519E"/>
                </a:solidFill>
                <a:latin typeface="Gill Sans MT" panose="020B0502020104020203" pitchFamily="34" charset="0"/>
              </a:rPr>
              <a:t>60</a:t>
            </a:r>
          </a:p>
        </p:txBody>
      </p:sp>
      <p:sp>
        <p:nvSpPr>
          <p:cNvPr id="17" name="TextBox 16"/>
          <p:cNvSpPr txBox="1"/>
          <p:nvPr/>
        </p:nvSpPr>
        <p:spPr>
          <a:xfrm>
            <a:off x="9801094" y="15920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9" name="TextBox 18"/>
          <p:cNvSpPr txBox="1"/>
          <p:nvPr/>
        </p:nvSpPr>
        <p:spPr>
          <a:xfrm>
            <a:off x="6096001" y="4715053"/>
            <a:ext cx="5673435" cy="1846659"/>
          </a:xfrm>
          <a:prstGeom prst="rect">
            <a:avLst/>
          </a:prstGeom>
          <a:solidFill>
            <a:schemeClr val="bg1"/>
          </a:solidFill>
        </p:spPr>
        <p:txBody>
          <a:bodyPr wrap="square" rtlCol="0">
            <a:spAutoFit/>
          </a:bodyPr>
          <a:lstStyle/>
          <a:p>
            <a:pPr lvl="3"/>
            <a:r>
              <a:rPr lang="en-GB" sz="3200" b="1" dirty="0">
                <a:latin typeface="Gill Sans MT" panose="020B0502020104020203" pitchFamily="34" charset="0"/>
              </a:rPr>
              <a:t>Further guidance</a:t>
            </a:r>
            <a:endParaRPr lang="en-GB" b="1" dirty="0">
              <a:latin typeface="Gill Sans MT" panose="020B0502020104020203" pitchFamily="34" charset="0"/>
            </a:endParaRPr>
          </a:p>
          <a:p>
            <a:pPr lvl="3">
              <a:buSzPct val="202000"/>
            </a:pPr>
            <a:r>
              <a:rPr lang="en-GB" b="1" dirty="0">
                <a:latin typeface="Lato" panose="020F0502020204030203" pitchFamily="34" charset="0"/>
                <a:ea typeface="Lato" panose="020F0502020204030203" pitchFamily="34" charset="0"/>
                <a:cs typeface="Lato" panose="020F0502020204030203" pitchFamily="34" charset="0"/>
              </a:rPr>
              <a:t>Members of the PSHE Association can access our website for further guidance </a:t>
            </a:r>
            <a:r>
              <a:rPr lang="en-GB" b="1" dirty="0">
                <a:latin typeface="Lato" panose="020F0502020204030203" pitchFamily="34" charset="0"/>
                <a:ea typeface="Lato" panose="020F0502020204030203" pitchFamily="34" charset="0"/>
                <a:cs typeface="Lato" panose="020F0502020204030203" pitchFamily="34" charset="0"/>
                <a:hlinkClick r:id="rId7"/>
              </a:rPr>
              <a:t>www.pshe-association.org.uk</a:t>
            </a:r>
            <a:endParaRPr lang="en-GB"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500" b="1" dirty="0">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7297" t="28576" r="16674" b="28576"/>
          <a:stretch/>
        </p:blipFill>
        <p:spPr>
          <a:xfrm>
            <a:off x="6273636" y="4808755"/>
            <a:ext cx="1094363" cy="710172"/>
          </a:xfrm>
          <a:prstGeom prst="rect">
            <a:avLst/>
          </a:prstGeom>
        </p:spPr>
      </p:pic>
      <p:sp>
        <p:nvSpPr>
          <p:cNvPr id="20" name="Footer Placeholder 1">
            <a:extLst>
              <a:ext uri="{FF2B5EF4-FFF2-40B4-BE49-F238E27FC236}">
                <a16:creationId xmlns:a16="http://schemas.microsoft.com/office/drawing/2014/main" id="{A0E3B1C7-65E4-4CE1-9888-36D1D5A605FF}"/>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Tree>
    <p:extLst>
      <p:ext uri="{BB962C8B-B14F-4D97-AF65-F5344CB8AC3E}">
        <p14:creationId xmlns:p14="http://schemas.microsoft.com/office/powerpoint/2010/main" val="963335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t>8</a:t>
            </a:fld>
            <a:endParaRPr lang="en-GB" dirty="0"/>
          </a:p>
        </p:txBody>
      </p:sp>
      <p:sp>
        <p:nvSpPr>
          <p:cNvPr id="6" name="TextBox 5"/>
          <p:cNvSpPr txBox="1"/>
          <p:nvPr/>
        </p:nvSpPr>
        <p:spPr>
          <a:xfrm>
            <a:off x="445477" y="355734"/>
            <a:ext cx="6377352" cy="830997"/>
          </a:xfrm>
          <a:prstGeom prst="rect">
            <a:avLst/>
          </a:prstGeom>
          <a:noFill/>
        </p:spPr>
        <p:txBody>
          <a:bodyPr wrap="square" rtlCol="0">
            <a:spAutoFit/>
          </a:bodyPr>
          <a:lstStyle/>
          <a:p>
            <a:r>
              <a:rPr lang="en-GB" sz="4800" dirty="0">
                <a:solidFill>
                  <a:schemeClr val="bg1"/>
                </a:solidFill>
                <a:latin typeface="League Spartan" panose="00000800000000000000" pitchFamily="50" charset="0"/>
              </a:rPr>
              <a:t>Lesson summary</a:t>
            </a:r>
          </a:p>
        </p:txBody>
      </p:sp>
      <p:graphicFrame>
        <p:nvGraphicFramePr>
          <p:cNvPr id="11" name="Table 10"/>
          <p:cNvGraphicFramePr>
            <a:graphicFrameLocks noGrp="1"/>
          </p:cNvGraphicFramePr>
          <p:nvPr>
            <p:extLst>
              <p:ext uri="{D42A27DB-BD31-4B8C-83A1-F6EECF244321}">
                <p14:modId xmlns:p14="http://schemas.microsoft.com/office/powerpoint/2010/main" val="3781860557"/>
              </p:ext>
            </p:extLst>
          </p:nvPr>
        </p:nvGraphicFramePr>
        <p:xfrm>
          <a:off x="190005" y="1149508"/>
          <a:ext cx="11811989" cy="5128417"/>
        </p:xfrm>
        <a:graphic>
          <a:graphicData uri="http://schemas.openxmlformats.org/drawingml/2006/table">
            <a:tbl>
              <a:tblPr firstRow="1" bandRow="1">
                <a:tableStyleId>{5940675A-B579-460E-94D1-54222C63F5DA}</a:tableStyleId>
              </a:tblPr>
              <a:tblGrid>
                <a:gridCol w="3311183">
                  <a:extLst>
                    <a:ext uri="{9D8B030D-6E8A-4147-A177-3AD203B41FA5}">
                      <a16:colId xmlns:a16="http://schemas.microsoft.com/office/drawing/2014/main" val="4041274174"/>
                    </a:ext>
                  </a:extLst>
                </a:gridCol>
                <a:gridCol w="6785811">
                  <a:extLst>
                    <a:ext uri="{9D8B030D-6E8A-4147-A177-3AD203B41FA5}">
                      <a16:colId xmlns:a16="http://schemas.microsoft.com/office/drawing/2014/main" val="2234187062"/>
                    </a:ext>
                  </a:extLst>
                </a:gridCol>
                <a:gridCol w="1714995">
                  <a:extLst>
                    <a:ext uri="{9D8B030D-6E8A-4147-A177-3AD203B41FA5}">
                      <a16:colId xmlns:a16="http://schemas.microsoft.com/office/drawing/2014/main" val="3063766827"/>
                    </a:ext>
                  </a:extLst>
                </a:gridCol>
              </a:tblGrid>
              <a:tr h="472501">
                <a:tc>
                  <a:txBody>
                    <a:bodyPr/>
                    <a:lstStyle/>
                    <a:p>
                      <a:pPr algn="ctr"/>
                      <a:r>
                        <a:rPr lang="en-GB" sz="2800" dirty="0">
                          <a:latin typeface="League Spartan" panose="00000800000000000000" pitchFamily="50" charset="0"/>
                        </a:rPr>
                        <a:t>Activity</a:t>
                      </a:r>
                    </a:p>
                  </a:txBody>
                  <a:tcPr>
                    <a:solidFill>
                      <a:schemeClr val="bg1">
                        <a:lumMod val="95000"/>
                      </a:schemeClr>
                    </a:solidFill>
                  </a:tcPr>
                </a:tc>
                <a:tc>
                  <a:txBody>
                    <a:bodyPr/>
                    <a:lstStyle/>
                    <a:p>
                      <a:pPr algn="ctr"/>
                      <a:r>
                        <a:rPr lang="en-GB" sz="2800" dirty="0">
                          <a:latin typeface="League Spartan" panose="00000800000000000000" pitchFamily="50" charset="0"/>
                        </a:rPr>
                        <a:t>Description</a:t>
                      </a:r>
                    </a:p>
                  </a:txBody>
                  <a:tcPr>
                    <a:solidFill>
                      <a:schemeClr val="bg1">
                        <a:lumMod val="95000"/>
                      </a:schemeClr>
                    </a:solidFill>
                  </a:tcPr>
                </a:tc>
                <a:tc>
                  <a:txBody>
                    <a:bodyPr/>
                    <a:lstStyle/>
                    <a:p>
                      <a:pPr algn="ctr"/>
                      <a:r>
                        <a:rPr lang="en-GB" sz="2800" dirty="0">
                          <a:latin typeface="League Spartan" panose="00000800000000000000" pitchFamily="50" charset="0"/>
                        </a:rPr>
                        <a:t>Timing</a:t>
                      </a:r>
                    </a:p>
                  </a:txBody>
                  <a:tcPr>
                    <a:solidFill>
                      <a:schemeClr val="bg1">
                        <a:lumMod val="95000"/>
                      </a:schemeClr>
                    </a:solidFill>
                  </a:tcPr>
                </a:tc>
                <a:extLst>
                  <a:ext uri="{0D108BD9-81ED-4DB2-BD59-A6C34878D82A}">
                    <a16:rowId xmlns:a16="http://schemas.microsoft.com/office/drawing/2014/main" val="128198059"/>
                  </a:ext>
                </a:extLst>
              </a:tr>
              <a:tr h="555745">
                <a:tc>
                  <a:txBody>
                    <a:bodyPr/>
                    <a:lstStyle/>
                    <a:p>
                      <a:pPr marL="342900" indent="-342900">
                        <a:buAutoNum type="arabicPeriod"/>
                      </a:pPr>
                      <a:r>
                        <a:rPr lang="en-GB" sz="1800" dirty="0">
                          <a:latin typeface="League Spartan" panose="00000800000000000000" pitchFamily="50" charset="0"/>
                        </a:rPr>
                        <a:t>Introduction</a:t>
                      </a:r>
                    </a:p>
                  </a:txBody>
                  <a:tcPr anchor="ctr">
                    <a:solidFill>
                      <a:schemeClr val="bg1">
                        <a:lumMod val="95000"/>
                      </a:schemeClr>
                    </a:solidFill>
                  </a:tcPr>
                </a:tc>
                <a:tc>
                  <a:txBody>
                    <a:bodyPr/>
                    <a:lstStyle/>
                    <a:p>
                      <a:pPr>
                        <a:lnSpc>
                          <a:spcPct val="100000"/>
                        </a:lnSpc>
                        <a:spcAft>
                          <a:spcPts val="600"/>
                        </a:spcAft>
                      </a:pPr>
                      <a:r>
                        <a:rPr lang="en-GB" sz="1800" dirty="0">
                          <a:effectLst/>
                          <a:latin typeface="Lato" panose="020B0604020202020204" charset="0"/>
                          <a:ea typeface="Lato" panose="020B0604020202020204" charset="0"/>
                          <a:cs typeface="Lato" panose="020B0604020202020204" charset="0"/>
                        </a:rPr>
                        <a:t>Introduce learning objectives and outcomes and reinforce ground rules</a:t>
                      </a: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2474858058"/>
                  </a:ext>
                </a:extLst>
              </a:tr>
              <a:tr h="546100">
                <a:tc>
                  <a:txBody>
                    <a:bodyPr/>
                    <a:lstStyle/>
                    <a:p>
                      <a:r>
                        <a:rPr lang="en-GB" sz="1800" dirty="0">
                          <a:latin typeface="League Spartan" panose="00000800000000000000" pitchFamily="50" charset="0"/>
                        </a:rPr>
                        <a:t>2. Baseline assessment</a:t>
                      </a:r>
                    </a:p>
                  </a:txBody>
                  <a:tcPr anchor="ctr">
                    <a:solidFill>
                      <a:schemeClr val="bg1">
                        <a:lumMod val="95000"/>
                      </a:schemeClr>
                    </a:solidFill>
                  </a:tcPr>
                </a:tc>
                <a:tc>
                  <a:txBody>
                    <a:bodyPr/>
                    <a:lstStyle/>
                    <a:p>
                      <a:pPr>
                        <a:lnSpc>
                          <a:spcPct val="100000"/>
                        </a:lnSpc>
                        <a:spcAft>
                          <a:spcPts val="600"/>
                        </a:spcAft>
                      </a:pPr>
                      <a:r>
                        <a:rPr lang="en-GB" sz="1800" dirty="0">
                          <a:effectLst/>
                          <a:latin typeface="Lato" panose="020B0604020202020204" charset="0"/>
                          <a:ea typeface="Lato" panose="020B0604020202020204" charset="0"/>
                          <a:cs typeface="Lato" panose="020B0604020202020204" charset="0"/>
                        </a:rPr>
                        <a:t>Students sort different influence cards onto a chart, and assess the type and level of influence for each</a:t>
                      </a: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2346566372"/>
                  </a:ext>
                </a:extLst>
              </a:tr>
              <a:tr h="738613">
                <a:tc>
                  <a:txBody>
                    <a:bodyPr/>
                    <a:lstStyle/>
                    <a:p>
                      <a:r>
                        <a:rPr lang="en-GB" sz="1800" dirty="0">
                          <a:latin typeface="League Spartan" panose="00000800000000000000" pitchFamily="50" charset="0"/>
                        </a:rPr>
                        <a:t>3. Festival timeline</a:t>
                      </a:r>
                    </a:p>
                  </a:txBody>
                  <a:tcPr anchor="ctr">
                    <a:solidFill>
                      <a:schemeClr val="bg1">
                        <a:lumMod val="95000"/>
                      </a:schemeClr>
                    </a:solidFill>
                  </a:tcPr>
                </a:tc>
                <a:tc>
                  <a:txBody>
                    <a:bodyPr/>
                    <a:lstStyle/>
                    <a:p>
                      <a:pPr>
                        <a:lnSpc>
                          <a:spcPct val="100000"/>
                        </a:lnSpc>
                        <a:spcAft>
                          <a:spcPts val="600"/>
                        </a:spcAft>
                      </a:pPr>
                      <a:r>
                        <a:rPr lang="en-GB" sz="1800" dirty="0">
                          <a:effectLst/>
                          <a:latin typeface="Lato" panose="020B0604020202020204" charset="0"/>
                          <a:ea typeface="Lato" panose="020B0604020202020204" charset="0"/>
                          <a:cs typeface="Lato" panose="020B0604020202020204" charset="0"/>
                        </a:rPr>
                        <a:t>Pairs review a timeline of a music festival and examine the pressures and influences experienced at each stage </a:t>
                      </a: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15 MINS</a:t>
                      </a:r>
                    </a:p>
                  </a:txBody>
                  <a:tcPr anchor="ctr">
                    <a:solidFill>
                      <a:schemeClr val="bg1"/>
                    </a:solidFill>
                  </a:tcPr>
                </a:tc>
                <a:extLst>
                  <a:ext uri="{0D108BD9-81ED-4DB2-BD59-A6C34878D82A}">
                    <a16:rowId xmlns:a16="http://schemas.microsoft.com/office/drawing/2014/main" val="62548691"/>
                  </a:ext>
                </a:extLst>
              </a:tr>
              <a:tr h="519898">
                <a:tc>
                  <a:txBody>
                    <a:bodyPr/>
                    <a:lstStyle/>
                    <a:p>
                      <a:r>
                        <a:rPr lang="en-GB" sz="1800" dirty="0">
                          <a:latin typeface="League Spartan" panose="00000800000000000000" pitchFamily="50" charset="0"/>
                        </a:rPr>
                        <a:t>4. Strategies</a:t>
                      </a:r>
                    </a:p>
                  </a:txBody>
                  <a:tcPr anchor="ctr">
                    <a:solidFill>
                      <a:schemeClr val="bg1">
                        <a:lumMod val="95000"/>
                      </a:schemeClr>
                    </a:solidFill>
                  </a:tcPr>
                </a:tc>
                <a:tc>
                  <a:txBody>
                    <a:bodyPr/>
                    <a:lstStyle/>
                    <a:p>
                      <a:pPr>
                        <a:lnSpc>
                          <a:spcPct val="100000"/>
                        </a:lnSpc>
                        <a:spcAft>
                          <a:spcPts val="600"/>
                        </a:spcAft>
                      </a:pPr>
                      <a:r>
                        <a:rPr lang="en-GB" sz="1800" dirty="0">
                          <a:effectLst/>
                          <a:latin typeface="Lato" panose="020B0604020202020204" charset="0"/>
                          <a:ea typeface="Lato" panose="020B0604020202020204" charset="0"/>
                          <a:cs typeface="Lato" panose="020B0604020202020204" charset="0"/>
                        </a:rPr>
                        <a:t>Students identify strategies for how to be a positive influence</a:t>
                      </a: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1658251162"/>
                  </a:ext>
                </a:extLst>
              </a:tr>
              <a:tr h="738613">
                <a:tc>
                  <a:txBody>
                    <a:bodyPr/>
                    <a:lstStyle/>
                    <a:p>
                      <a:r>
                        <a:rPr lang="en-GB" sz="1800" dirty="0">
                          <a:latin typeface="League Spartan" panose="00000800000000000000" pitchFamily="50" charset="0"/>
                        </a:rPr>
                        <a:t>5. Influences</a:t>
                      </a:r>
                    </a:p>
                  </a:txBody>
                  <a:tcPr anchor="ctr">
                    <a:solidFill>
                      <a:schemeClr val="bg1">
                        <a:lumMod val="95000"/>
                      </a:schemeClr>
                    </a:solidFill>
                  </a:tcPr>
                </a:tc>
                <a:tc>
                  <a:txBody>
                    <a:bodyPr/>
                    <a:lstStyle/>
                    <a:p>
                      <a:pPr>
                        <a:lnSpc>
                          <a:spcPct val="100000"/>
                        </a:lnSpc>
                        <a:spcAft>
                          <a:spcPts val="600"/>
                        </a:spcAft>
                      </a:pPr>
                      <a:r>
                        <a:rPr lang="en-GB" sz="1800" dirty="0">
                          <a:effectLst/>
                          <a:latin typeface="Lato" panose="020B0604020202020204" charset="0"/>
                          <a:ea typeface="Lato" panose="020B0604020202020204" charset="0"/>
                          <a:cs typeface="Lato" panose="020B0604020202020204" charset="0"/>
                        </a:rPr>
                        <a:t>Groups consider how the timeline might differ without the influences identified in the previous activity</a:t>
                      </a: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780862879"/>
                  </a:ext>
                </a:extLst>
              </a:tr>
              <a:tr h="594360">
                <a:tc>
                  <a:txBody>
                    <a:bodyPr/>
                    <a:lstStyle/>
                    <a:p>
                      <a:r>
                        <a:rPr lang="en-GB" sz="1800" dirty="0">
                          <a:latin typeface="League Spartan" panose="00000800000000000000" pitchFamily="50" charset="0"/>
                        </a:rPr>
                        <a:t>6. Endpoint assessment</a:t>
                      </a:r>
                    </a:p>
                  </a:txBody>
                  <a:tcPr anchor="ctr">
                    <a:solidFill>
                      <a:schemeClr val="bg1">
                        <a:lumMod val="95000"/>
                      </a:schemeClr>
                    </a:solidFill>
                  </a:tcPr>
                </a:tc>
                <a:tc>
                  <a:txBody>
                    <a:bodyPr/>
                    <a:lstStyle/>
                    <a:p>
                      <a:pPr>
                        <a:lnSpc>
                          <a:spcPct val="100000"/>
                        </a:lnSpc>
                        <a:spcAft>
                          <a:spcPts val="600"/>
                        </a:spcAft>
                      </a:pPr>
                      <a:r>
                        <a:rPr lang="en-GB" sz="1800" dirty="0">
                          <a:effectLst/>
                          <a:latin typeface="Lato" panose="020B0604020202020204" charset="0"/>
                          <a:ea typeface="Lato" panose="020B0604020202020204" charset="0"/>
                          <a:cs typeface="Lato" panose="020B0604020202020204" charset="0"/>
                        </a:rPr>
                        <a:t>Students create top tips for a festival survival guide</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973255416"/>
                  </a:ext>
                </a:extLst>
              </a:tr>
              <a:tr h="738613">
                <a:tc>
                  <a:txBody>
                    <a:bodyPr/>
                    <a:lstStyle/>
                    <a:p>
                      <a:r>
                        <a:rPr lang="en-GB" sz="1800" dirty="0">
                          <a:latin typeface="League Spartan" panose="00000800000000000000" pitchFamily="50" charset="0"/>
                        </a:rPr>
                        <a:t>7. Signpost support</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ato" panose="020B0604020202020204" charset="0"/>
                          <a:ea typeface="Lato" panose="020B0604020202020204" charset="0"/>
                          <a:cs typeface="Lato" panose="020B0604020202020204" charset="0"/>
                        </a:rPr>
                        <a:t>Signpost school-based and external sources of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5 MINS</a:t>
                      </a:r>
                    </a:p>
                    <a:p>
                      <a:pPr algn="ctr"/>
                      <a:endParaRPr lang="en-GB" sz="1600" dirty="0">
                        <a:latin typeface="Lato" panose="020F0502020204030203" pitchFamily="34" charset="0"/>
                        <a:ea typeface="Lato" panose="020F0502020204030203" pitchFamily="34" charset="0"/>
                        <a:cs typeface="Lato" panose="020F0502020204030203" pitchFamily="34" charset="0"/>
                      </a:endParaRPr>
                    </a:p>
                  </a:txBody>
                  <a:tcPr anchor="ctr">
                    <a:solidFill>
                      <a:schemeClr val="bg1"/>
                    </a:solidFill>
                  </a:tcPr>
                </a:tc>
                <a:extLst>
                  <a:ext uri="{0D108BD9-81ED-4DB2-BD59-A6C34878D82A}">
                    <a16:rowId xmlns:a16="http://schemas.microsoft.com/office/drawing/2014/main" val="4105800080"/>
                  </a:ext>
                </a:extLst>
              </a:tr>
            </a:tbl>
          </a:graphicData>
        </a:graphic>
      </p:graphicFrame>
      <p:sp>
        <p:nvSpPr>
          <p:cNvPr id="9" name="TextBox 8"/>
          <p:cNvSpPr txBox="1"/>
          <p:nvPr/>
        </p:nvSpPr>
        <p:spPr>
          <a:xfrm>
            <a:off x="9869891" y="8643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7" name="Footer Placeholder 1">
            <a:extLst>
              <a:ext uri="{FF2B5EF4-FFF2-40B4-BE49-F238E27FC236}">
                <a16:creationId xmlns:a16="http://schemas.microsoft.com/office/drawing/2014/main" id="{8260B739-836A-4D9D-91FD-62D6521A6A6E}"/>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Tree>
    <p:extLst>
      <p:ext uri="{BB962C8B-B14F-4D97-AF65-F5344CB8AC3E}">
        <p14:creationId xmlns:p14="http://schemas.microsoft.com/office/powerpoint/2010/main" val="2153725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
        <p:nvSpPr>
          <p:cNvPr id="5" name="TextBox 4">
            <a:extLst>
              <a:ext uri="{FF2B5EF4-FFF2-40B4-BE49-F238E27FC236}">
                <a16:creationId xmlns:a16="http://schemas.microsoft.com/office/drawing/2014/main" id="{25FEC42E-B543-4FD9-AAF9-2C1EDD2DD9AF}"/>
              </a:ext>
            </a:extLst>
          </p:cNvPr>
          <p:cNvSpPr txBox="1"/>
          <p:nvPr/>
        </p:nvSpPr>
        <p:spPr>
          <a:xfrm>
            <a:off x="81117" y="4307850"/>
            <a:ext cx="12020941"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95519E"/>
                </a:solidFill>
                <a:effectLst/>
                <a:uLnTx/>
                <a:uFillTx/>
                <a:latin typeface="League Spartan" panose="00000800000000000000" pitchFamily="50" charset="0"/>
              </a:rPr>
              <a:t>Lesson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League Spartan" panose="00000800000000000000" pitchFamily="50" charset="0"/>
              </a:rPr>
              <a:t>Substance use and managing influence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442" y="547083"/>
            <a:ext cx="5140292" cy="3426861"/>
          </a:xfrm>
          <a:prstGeom prst="rect">
            <a:avLst/>
          </a:prstGeom>
        </p:spPr>
      </p:pic>
    </p:spTree>
    <p:extLst>
      <p:ext uri="{BB962C8B-B14F-4D97-AF65-F5344CB8AC3E}">
        <p14:creationId xmlns:p14="http://schemas.microsoft.com/office/powerpoint/2010/main" val="152887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2624</Words>
  <Application>Microsoft Office PowerPoint</Application>
  <PresentationFormat>Widescreen</PresentationFormat>
  <Paragraphs>282</Paragraphs>
  <Slides>18</Slides>
  <Notes>18</Notes>
  <HiddenSlides>8</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League Spartan</vt:lpstr>
      <vt:lpstr>Lucida Console</vt:lpstr>
      <vt:lpstr>Calibri</vt:lpstr>
      <vt:lpstr>Calibri Light</vt:lpstr>
      <vt:lpstr>Times New Roman</vt:lpstr>
      <vt:lpstr>Open Sans Light</vt:lpstr>
      <vt:lpstr>Gill Sans MT</vt:lpstr>
      <vt:lpstr>Lato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Jenny Barksfield</cp:lastModifiedBy>
  <cp:revision>317</cp:revision>
  <dcterms:created xsi:type="dcterms:W3CDTF">2018-11-29T11:01:12Z</dcterms:created>
  <dcterms:modified xsi:type="dcterms:W3CDTF">2020-09-17T09:03:58Z</dcterms:modified>
</cp:coreProperties>
</file>