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2"/>
  </p:notesMasterIdLst>
  <p:sldIdLst>
    <p:sldId id="257" r:id="rId2"/>
    <p:sldId id="278" r:id="rId3"/>
    <p:sldId id="280" r:id="rId4"/>
    <p:sldId id="261" r:id="rId5"/>
    <p:sldId id="294" r:id="rId6"/>
    <p:sldId id="259" r:id="rId7"/>
    <p:sldId id="276" r:id="rId8"/>
    <p:sldId id="270" r:id="rId9"/>
    <p:sldId id="271" r:id="rId10"/>
    <p:sldId id="264" r:id="rId11"/>
    <p:sldId id="265" r:id="rId12"/>
    <p:sldId id="272" r:id="rId13"/>
    <p:sldId id="286" r:id="rId14"/>
    <p:sldId id="287" r:id="rId15"/>
    <p:sldId id="288" r:id="rId16"/>
    <p:sldId id="293" r:id="rId17"/>
    <p:sldId id="289" r:id="rId18"/>
    <p:sldId id="290" r:id="rId19"/>
    <p:sldId id="291" r:id="rId20"/>
    <p:sldId id="292" r:id="rId21"/>
  </p:sldIdLst>
  <p:sldSz cx="12192000" cy="6858000"/>
  <p:notesSz cx="6858000" cy="9144000"/>
  <p:embeddedFontLst>
    <p:embeddedFont>
      <p:font typeface="Gill Sans MT" panose="020B0502020104020203" pitchFamily="34" charset="0"/>
      <p:regular r:id="rId23"/>
      <p:bold r:id="rId24"/>
      <p:italic r:id="rId25"/>
      <p:boldItalic r:id="rId26"/>
    </p:embeddedFont>
    <p:embeddedFont>
      <p:font typeface="League Spartan" panose="00000800000000000000" pitchFamily="50" charset="0"/>
      <p:bold r:id="rId27"/>
    </p:embeddedFont>
    <p:embeddedFont>
      <p:font typeface="Open Sans Light" panose="020B0604020202020204" charset="0"/>
      <p:regular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Lato" panose="020B060402020202020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4E37BDCE-51FA-4D04-AA2C-B20999B41175}">
          <p14:sldIdLst>
            <p14:sldId id="257"/>
            <p14:sldId id="278"/>
            <p14:sldId id="280"/>
            <p14:sldId id="261"/>
            <p14:sldId id="294"/>
            <p14:sldId id="259"/>
            <p14:sldId id="276"/>
            <p14:sldId id="270"/>
          </p14:sldIdLst>
        </p14:section>
        <p14:section name="Pupil facing slides" id="{6426DDC9-3476-4499-A402-C5047D3C9974}">
          <p14:sldIdLst>
            <p14:sldId id="271"/>
            <p14:sldId id="264"/>
            <p14:sldId id="265"/>
            <p14:sldId id="272"/>
            <p14:sldId id="286"/>
            <p14:sldId id="287"/>
            <p14:sldId id="288"/>
            <p14:sldId id="293"/>
            <p14:sldId id="289"/>
            <p14:sldId id="290"/>
            <p14:sldId id="291"/>
            <p14:sldId id="29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dia Stober" initials="LS" lastIdx="9" clrIdx="0">
    <p:extLst>
      <p:ext uri="{19B8F6BF-5375-455C-9EA6-DF929625EA0E}">
        <p15:presenceInfo xmlns:p15="http://schemas.microsoft.com/office/powerpoint/2012/main" userId="Lydia Stober" providerId="None"/>
      </p:ext>
    </p:extLst>
  </p:cmAuthor>
  <p:cmAuthor id="2" name="Jenny Fox" initials="JF" lastIdx="3" clrIdx="1">
    <p:extLst>
      <p:ext uri="{19B8F6BF-5375-455C-9EA6-DF929625EA0E}">
        <p15:presenceInfo xmlns:p15="http://schemas.microsoft.com/office/powerpoint/2012/main" userId="S-1-5-21-1285066173-1815393381-3561576999-2620" providerId="AD"/>
      </p:ext>
    </p:extLst>
  </p:cmAuthor>
  <p:cmAuthor id="3" name="Sally Martin" initials="SM" lastIdx="2" clrIdx="2">
    <p:extLst>
      <p:ext uri="{19B8F6BF-5375-455C-9EA6-DF929625EA0E}">
        <p15:presenceInfo xmlns:p15="http://schemas.microsoft.com/office/powerpoint/2012/main" userId="S-1-5-21-1285066173-1815393381-3561576999-26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5519E"/>
    <a:srgbClr val="9551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199" autoAdjust="0"/>
  </p:normalViewPr>
  <p:slideViewPr>
    <p:cSldViewPr snapToGrid="0">
      <p:cViewPr varScale="1">
        <p:scale>
          <a:sx n="56" d="100"/>
          <a:sy n="56" d="100"/>
        </p:scale>
        <p:origin x="106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0370BD-E14A-44AE-9A04-B2A2556ABEFC}" type="datetimeFigureOut">
              <a:rPr lang="en-GB" smtClean="0"/>
              <a:t>17/09/2020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9A431D-474E-401D-955E-F27F4DD1CDB0}" type="slidenum">
              <a:rPr lang="en-GB" smtClean="0"/>
              <a:t>‹#›</a:t>
            </a:fld>
            <a:endParaRPr lang="en-GB"/>
          </a:p>
        </p:txBody>
      </p:sp>
    </p:spTree>
    <p:extLst>
      <p:ext uri="{BB962C8B-B14F-4D97-AF65-F5344CB8AC3E}">
        <p14:creationId xmlns:p14="http://schemas.microsoft.com/office/powerpoint/2010/main" val="1000136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a:p>
        </p:txBody>
      </p:sp>
    </p:spTree>
    <p:extLst>
      <p:ext uri="{BB962C8B-B14F-4D97-AF65-F5344CB8AC3E}">
        <p14:creationId xmlns:p14="http://schemas.microsoft.com/office/powerpoint/2010/main" val="246535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Teacher Notes </a:t>
            </a:r>
          </a:p>
          <a:p>
            <a:r>
              <a:rPr lang="en-GB" b="0" baseline="0" dirty="0"/>
              <a:t>Use this slide to display your class agreement / ground rules for PSHE education lessons.  See </a:t>
            </a:r>
            <a:r>
              <a:rPr lang="en-GB" b="1" baseline="0" dirty="0"/>
              <a:t>Accompanying Teacher Guidance Notes </a:t>
            </a:r>
            <a:r>
              <a:rPr lang="en-GB" b="0" baseline="0" dirty="0"/>
              <a:t>(separate document). </a:t>
            </a:r>
          </a:p>
          <a:p>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Remind pupils of the ground rules for PSHE lessons and that if they have questions or are worried about things that go into or on to bodies they can write their name on a piece of paper and put in it the ask-it-basket so they can talk to the teacher later, rather than telling the whole class</a:t>
            </a:r>
          </a:p>
          <a:p>
            <a:endParaRPr lang="en-GB" sz="1200" kern="1200" dirty="0">
              <a:solidFill>
                <a:schemeClr val="tx1"/>
              </a:solidFill>
              <a:effectLst/>
              <a:latin typeface="+mn-lt"/>
              <a:ea typeface="+mn-ea"/>
              <a:cs typeface="+mn-cs"/>
            </a:endParaRPr>
          </a:p>
          <a:p>
            <a:endParaRPr lang="en-GB" b="0" dirty="0"/>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a:p>
        </p:txBody>
      </p:sp>
    </p:spTree>
    <p:extLst>
      <p:ext uri="{BB962C8B-B14F-4D97-AF65-F5344CB8AC3E}">
        <p14:creationId xmlns:p14="http://schemas.microsoft.com/office/powerpoint/2010/main" val="3179879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Teacher Notes - </a:t>
            </a:r>
            <a:r>
              <a:rPr lang="en-US" b="1" dirty="0"/>
              <a:t>Baseline assessment (10 mins)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Working on their own without any discussion, using Resource 1: </a:t>
            </a:r>
            <a:r>
              <a:rPr lang="en-GB" sz="1200" i="1" kern="1200" dirty="0">
                <a:solidFill>
                  <a:schemeClr val="tx1"/>
                </a:solidFill>
                <a:effectLst/>
                <a:latin typeface="+mn-lt"/>
                <a:ea typeface="+mn-ea"/>
                <a:cs typeface="+mn-cs"/>
              </a:rPr>
              <a:t>Ideas list </a:t>
            </a:r>
            <a:r>
              <a:rPr lang="en-GB" sz="1200" kern="1200" dirty="0">
                <a:solidFill>
                  <a:schemeClr val="tx1"/>
                </a:solidFill>
                <a:effectLst/>
                <a:latin typeface="+mn-lt"/>
                <a:ea typeface="+mn-ea"/>
                <a:cs typeface="+mn-cs"/>
              </a:rPr>
              <a:t>ask pupils to draw and/or list:</a:t>
            </a:r>
          </a:p>
          <a:p>
            <a:pPr lvl="0"/>
            <a:r>
              <a:rPr lang="en-GB" sz="1200" kern="1200" dirty="0">
                <a:solidFill>
                  <a:schemeClr val="tx1"/>
                </a:solidFill>
                <a:effectLst/>
                <a:latin typeface="+mn-lt"/>
                <a:ea typeface="+mn-ea"/>
                <a:cs typeface="+mn-cs"/>
              </a:rPr>
              <a:t>Things that are good for bodies…</a:t>
            </a:r>
          </a:p>
          <a:p>
            <a:r>
              <a:rPr lang="en-GB" sz="1200" kern="1200" dirty="0">
                <a:solidFill>
                  <a:schemeClr val="tx1"/>
                </a:solidFill>
                <a:effectLst/>
                <a:latin typeface="+mn-lt"/>
                <a:ea typeface="+mn-ea"/>
                <a:cs typeface="+mn-cs"/>
              </a:rPr>
              <a:t>Things that are not so good for bodies </a:t>
            </a:r>
          </a:p>
          <a:p>
            <a:r>
              <a:rPr lang="en-GB" sz="1200" kern="1200" dirty="0">
                <a:solidFill>
                  <a:schemeClr val="tx1"/>
                </a:solidFill>
                <a:effectLst/>
                <a:latin typeface="+mn-lt"/>
                <a:ea typeface="+mn-ea"/>
                <a:cs typeface="+mn-cs"/>
              </a:rPr>
              <a:t>As this is a baseline assessment, it is important to use neutral, non-guiding language and avoid giving any further information until the activity has been completed. Tell pupils that it does not matter if they don’t know or are unsure about something.</a:t>
            </a:r>
          </a:p>
          <a:p>
            <a:r>
              <a:rPr lang="en-GB" sz="1200" b="1" kern="1200" dirty="0">
                <a:solidFill>
                  <a:schemeClr val="tx1"/>
                </a:solidFill>
                <a:effectLst/>
                <a:latin typeface="+mn-lt"/>
                <a:ea typeface="+mn-ea"/>
                <a:cs typeface="+mn-cs"/>
              </a:rPr>
              <a:t>Tell pupils they should not yet fill in the ‘How do you know?’ box at the bottom of the sheet, as this will be returned to at the end of the lesson</a:t>
            </a:r>
          </a:p>
        </p:txBody>
      </p:sp>
      <p:sp>
        <p:nvSpPr>
          <p:cNvPr id="4" name="Slide Number Placeholder 3"/>
          <p:cNvSpPr>
            <a:spLocks noGrp="1"/>
          </p:cNvSpPr>
          <p:nvPr>
            <p:ph type="sldNum" sz="quarter" idx="10"/>
          </p:nvPr>
        </p:nvSpPr>
        <p:spPr/>
        <p:txBody>
          <a:bodyPr/>
          <a:lstStyle/>
          <a:p>
            <a:fld id="{567DB251-18AC-41D5-959F-F289AB917537}" type="slidenum">
              <a:rPr lang="en-GB" smtClean="0"/>
              <a:t>11</a:t>
            </a:fld>
            <a:endParaRPr lang="en-GB"/>
          </a:p>
        </p:txBody>
      </p:sp>
    </p:spTree>
    <p:extLst>
      <p:ext uri="{BB962C8B-B14F-4D97-AF65-F5344CB8AC3E}">
        <p14:creationId xmlns:p14="http://schemas.microsoft.com/office/powerpoint/2010/main" val="2539863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Learning objective and outcomes</a:t>
            </a:r>
            <a:endParaRPr lang="en-GB" b="1" dirty="0"/>
          </a:p>
          <a:p>
            <a:r>
              <a:rPr lang="en-GB" sz="1200" kern="1200" dirty="0">
                <a:solidFill>
                  <a:schemeClr val="tx1"/>
                </a:solidFill>
                <a:effectLst/>
                <a:latin typeface="+mn-lt"/>
                <a:ea typeface="+mn-ea"/>
                <a:cs typeface="+mn-cs"/>
              </a:rPr>
              <a:t>Introduce the learning outcomes</a:t>
            </a:r>
            <a:r>
              <a:rPr lang="en-GB" sz="1200" kern="1200" baseline="0" dirty="0">
                <a:solidFill>
                  <a:schemeClr val="tx1"/>
                </a:solidFill>
                <a:effectLst/>
                <a:latin typeface="+mn-lt"/>
                <a:ea typeface="+mn-ea"/>
                <a:cs typeface="+mn-cs"/>
              </a:rPr>
              <a:t> – these are a simplified, more pupil-friendly version </a:t>
            </a:r>
            <a:r>
              <a:rPr lang="en-GB" sz="1200" kern="1200" dirty="0">
                <a:solidFill>
                  <a:schemeClr val="tx1"/>
                </a:solidFill>
                <a:effectLst/>
                <a:latin typeface="+mn-lt"/>
                <a:ea typeface="+mn-ea"/>
                <a:cs typeface="+mn-cs"/>
              </a:rPr>
              <a:t>of the outcomes on slide 6 (teacher slide).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12</a:t>
            </a:fld>
            <a:endParaRPr lang="en-GB"/>
          </a:p>
        </p:txBody>
      </p:sp>
    </p:spTree>
    <p:extLst>
      <p:ext uri="{BB962C8B-B14F-4D97-AF65-F5344CB8AC3E}">
        <p14:creationId xmlns:p14="http://schemas.microsoft.com/office/powerpoint/2010/main" val="3037151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Introduction (5-10 mins)</a:t>
            </a:r>
            <a:endParaRPr lang="en-GB" b="1" dirty="0"/>
          </a:p>
          <a:p>
            <a:r>
              <a:rPr lang="en-GB" sz="1200" kern="1200" dirty="0">
                <a:solidFill>
                  <a:schemeClr val="tx1"/>
                </a:solidFill>
                <a:effectLst/>
                <a:latin typeface="+mn-lt"/>
                <a:ea typeface="+mn-ea"/>
                <a:cs typeface="+mn-cs"/>
              </a:rPr>
              <a:t>Display a large body outline by drawing around a pupil on a large piece of paper and display. Draw on eyes, ears, nose, mouth.  Ask pupils to think about all the different things that might go into or onto a person’s body. </a:t>
            </a:r>
          </a:p>
          <a:p>
            <a:r>
              <a:rPr lang="en-GB" dirty="0"/>
              <a:t>Record pupils’ responses on the body outline without commenting further.</a:t>
            </a: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Pupil responses might include: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Things that go onto bodies: make-up, clothes, moisturiser/cream, water, tattoos, hugs/kisses, sand, jewellery, animal hair/licks, smoke, plasters, bubbles, medicines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Things that go into bodies: food, water, fizzy drinks, sweets, medicines, fresh air, insect bites, injections, smoke</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67DB251-18AC-41D5-959F-F289AB917537}" type="slidenum">
              <a:rPr lang="en-GB" smtClean="0"/>
              <a:t>13</a:t>
            </a:fld>
            <a:endParaRPr lang="en-GB"/>
          </a:p>
        </p:txBody>
      </p:sp>
    </p:spTree>
    <p:extLst>
      <p:ext uri="{BB962C8B-B14F-4D97-AF65-F5344CB8AC3E}">
        <p14:creationId xmlns:p14="http://schemas.microsoft.com/office/powerpoint/2010/main" val="1821022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a:t>
            </a:r>
            <a:r>
              <a:rPr lang="en-GB" b="1" baseline="0" dirty="0"/>
              <a:t> Notes – Paired discussion (10 mins)</a:t>
            </a:r>
          </a:p>
          <a:p>
            <a:r>
              <a:rPr lang="en-GB" sz="1200" kern="1200" dirty="0">
                <a:solidFill>
                  <a:schemeClr val="tx1"/>
                </a:solidFill>
                <a:effectLst/>
                <a:latin typeface="+mn-lt"/>
                <a:ea typeface="+mn-ea"/>
                <a:cs typeface="+mn-cs"/>
              </a:rPr>
              <a:t>Choose some examples from the annotated body outline for pupils to discuss in pairs.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Some things may be both good and not so good – notice what ideas the pupils come up with and whether pupils are able to say that this can change when there is ‘too much… or not enough’ of something. </a:t>
            </a:r>
          </a:p>
          <a:p>
            <a:endParaRPr lang="en-GB" dirty="0"/>
          </a:p>
        </p:txBody>
      </p:sp>
      <p:sp>
        <p:nvSpPr>
          <p:cNvPr id="4" name="Slide Number Placeholder 3"/>
          <p:cNvSpPr>
            <a:spLocks noGrp="1"/>
          </p:cNvSpPr>
          <p:nvPr>
            <p:ph type="sldNum" sz="quarter" idx="5"/>
          </p:nvPr>
        </p:nvSpPr>
        <p:spPr/>
        <p:txBody>
          <a:bodyPr/>
          <a:lstStyle/>
          <a:p>
            <a:fld id="{069A431D-474E-401D-955E-F27F4DD1CDB0}" type="slidenum">
              <a:rPr lang="en-GB" smtClean="0"/>
              <a:t>14</a:t>
            </a:fld>
            <a:endParaRPr lang="en-GB"/>
          </a:p>
        </p:txBody>
      </p:sp>
    </p:spTree>
    <p:extLst>
      <p:ext uri="{BB962C8B-B14F-4D97-AF65-F5344CB8AC3E}">
        <p14:creationId xmlns:p14="http://schemas.microsoft.com/office/powerpoint/2010/main" val="3784895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a:t>
            </a:r>
            <a:r>
              <a:rPr lang="en-GB" b="1" baseline="0" dirty="0"/>
              <a:t> Notes – Sorting activity (10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Working in small groups, pupils sort picture cards from Resource 2:</a:t>
            </a:r>
            <a:r>
              <a:rPr lang="en-GB" sz="1200" i="1" kern="1200" dirty="0">
                <a:solidFill>
                  <a:schemeClr val="tx1"/>
                </a:solidFill>
                <a:effectLst/>
                <a:latin typeface="+mn-lt"/>
                <a:ea typeface="+mn-ea"/>
                <a:cs typeface="+mn-cs"/>
              </a:rPr>
              <a:t> Picture cards </a:t>
            </a:r>
            <a:r>
              <a:rPr lang="en-GB" sz="1200" kern="1200" dirty="0">
                <a:solidFill>
                  <a:schemeClr val="tx1"/>
                </a:solidFill>
                <a:effectLst/>
                <a:latin typeface="+mn-lt"/>
                <a:ea typeface="+mn-ea"/>
                <a:cs typeface="+mn-cs"/>
              </a:rPr>
              <a:t>into groups according to whether the picture shown is helpful or harmful, or whether some can be both helpful or harmful to bodies. Observe pupils’ responses and discuss. </a:t>
            </a:r>
          </a:p>
          <a:p>
            <a:r>
              <a:rPr lang="en-GB" sz="1200" b="1" kern="1200" dirty="0">
                <a:solidFill>
                  <a:schemeClr val="tx1"/>
                </a:solidFill>
                <a:effectLst/>
                <a:latin typeface="+mn-lt"/>
                <a:ea typeface="+mn-ea"/>
                <a:cs typeface="+mn-cs"/>
              </a:rPr>
              <a:t>Support: </a:t>
            </a:r>
            <a:r>
              <a:rPr lang="en-GB" sz="1200" kern="1200" dirty="0">
                <a:solidFill>
                  <a:schemeClr val="tx1"/>
                </a:solidFill>
                <a:effectLst/>
                <a:latin typeface="+mn-lt"/>
                <a:ea typeface="+mn-ea"/>
                <a:cs typeface="+mn-cs"/>
              </a:rPr>
              <a:t>Pupils select only the items they think are harmful to bodies and try to explain why.</a:t>
            </a:r>
          </a:p>
          <a:p>
            <a:r>
              <a:rPr lang="en-GB" sz="1200" b="1" kern="1200" dirty="0">
                <a:solidFill>
                  <a:schemeClr val="tx1"/>
                </a:solidFill>
                <a:effectLst/>
                <a:latin typeface="+mn-lt"/>
                <a:ea typeface="+mn-ea"/>
                <a:cs typeface="+mn-cs"/>
              </a:rPr>
              <a:t>Challenge: </a:t>
            </a:r>
            <a:r>
              <a:rPr lang="en-GB" sz="1200" kern="1200" dirty="0">
                <a:solidFill>
                  <a:schemeClr val="tx1"/>
                </a:solidFill>
                <a:effectLst/>
                <a:latin typeface="+mn-lt"/>
                <a:ea typeface="+mn-ea"/>
                <a:cs typeface="+mn-cs"/>
              </a:rPr>
              <a:t>Extend pupils’ thinking by asking more open questions: Can they think of other examples? Can the pupils explain when or why something is helpful or harmful for the body? How do we know if something is helpful or harmful?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Bring the class back together and discuss how we know whether something could be harmful for bodies.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Teacher’s note:</a:t>
            </a:r>
            <a:r>
              <a:rPr lang="en-GB" sz="1200" kern="1200" dirty="0">
                <a:solidFill>
                  <a:schemeClr val="tx1"/>
                </a:solidFill>
                <a:effectLst/>
                <a:latin typeface="+mn-lt"/>
                <a:ea typeface="+mn-ea"/>
                <a:cs typeface="+mn-cs"/>
              </a:rPr>
              <a:t> Empty and washed packaging could be used as the stimulus rather than picture cards for this activity, with plastic hoops or boxes used for the sorting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Suggestions to support pupils’ learning:</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Helpful: fresh air, water, sunscreen.</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Harmful: exhaust fumes, berries from the garden may be harmful if we don’t know what they are or if they are safe to eat. </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Both helpful and harmful: hygiene and cleaning products and medicines must be used safely otherwise they can be harmful; if someone eats too many sweets or drinks too much (fizzy drink) it can damage their teeth or make them feel ill; doctors and nurses use syringes to give injections that help bodies stay healthy but it is dangerous to pick up syringes if we see them lying on the ground.</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69A431D-474E-401D-955E-F27F4DD1CDB0}" type="slidenum">
              <a:rPr lang="en-GB" smtClean="0"/>
              <a:t>15</a:t>
            </a:fld>
            <a:endParaRPr lang="en-GB"/>
          </a:p>
        </p:txBody>
      </p:sp>
    </p:spTree>
    <p:extLst>
      <p:ext uri="{BB962C8B-B14F-4D97-AF65-F5344CB8AC3E}">
        <p14:creationId xmlns:p14="http://schemas.microsoft.com/office/powerpoint/2010/main" val="82193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Amrit’s dilemma (10 mins)</a:t>
            </a:r>
          </a:p>
          <a:p>
            <a:r>
              <a:rPr lang="en-GB" sz="1200" kern="1200" dirty="0">
                <a:solidFill>
                  <a:schemeClr val="tx1"/>
                </a:solidFill>
                <a:effectLst/>
                <a:latin typeface="+mn-lt"/>
                <a:ea typeface="+mn-ea"/>
                <a:cs typeface="+mn-cs"/>
              </a:rPr>
              <a:t>In pairs pupils are given a card from Resource 3:</a:t>
            </a:r>
            <a:r>
              <a:rPr lang="en-GB" sz="1200" i="1" kern="1200" dirty="0">
                <a:solidFill>
                  <a:schemeClr val="tx1"/>
                </a:solidFill>
                <a:effectLst/>
                <a:latin typeface="+mn-lt"/>
                <a:ea typeface="+mn-ea"/>
                <a:cs typeface="+mn-cs"/>
              </a:rPr>
              <a:t> Amrit’s dilemma cards</a:t>
            </a:r>
            <a:r>
              <a:rPr lang="en-GB" sz="1200" kern="1200" dirty="0">
                <a:solidFill>
                  <a:schemeClr val="tx1"/>
                </a:solidFill>
                <a:effectLst/>
                <a:latin typeface="+mn-lt"/>
                <a:ea typeface="+mn-ea"/>
                <a:cs typeface="+mn-cs"/>
              </a:rPr>
              <a:t>.  Pupils decide on the best answers to the following questions and record their responses on the card: What would help Amrit?  What would not be helpful? </a:t>
            </a:r>
          </a:p>
          <a:p>
            <a:r>
              <a:rPr lang="en-GB" sz="1200" kern="1200" dirty="0">
                <a:solidFill>
                  <a:schemeClr val="tx1"/>
                </a:solidFill>
                <a:effectLst/>
                <a:latin typeface="+mn-lt"/>
                <a:ea typeface="+mn-ea"/>
                <a:cs typeface="+mn-cs"/>
              </a:rPr>
              <a:t>When completed, pupils meet with another pair who discussed the same dilemma and compare answers.  Repeat with an alternative dilemma. </a:t>
            </a:r>
          </a:p>
          <a:p>
            <a:r>
              <a:rPr lang="en-GB" sz="1200" b="1" kern="1200" dirty="0">
                <a:solidFill>
                  <a:schemeClr val="tx1"/>
                </a:solidFill>
                <a:effectLst/>
                <a:latin typeface="+mn-lt"/>
                <a:ea typeface="+mn-ea"/>
                <a:cs typeface="+mn-cs"/>
              </a:rPr>
              <a:t>Support:</a:t>
            </a:r>
            <a:r>
              <a:rPr lang="en-GB" sz="1200" kern="1200" dirty="0">
                <a:solidFill>
                  <a:schemeClr val="tx1"/>
                </a:solidFill>
                <a:effectLst/>
                <a:latin typeface="+mn-lt"/>
                <a:ea typeface="+mn-ea"/>
                <a:cs typeface="+mn-cs"/>
              </a:rPr>
              <a:t> Some scenarios are more common and require a less complex response (e.g. scenario 1, 4 and 5) and so these could be allocated to pupils requiring more support.</a:t>
            </a:r>
          </a:p>
          <a:p>
            <a:r>
              <a:rPr lang="en-GB" sz="1200" b="1" kern="1200" dirty="0">
                <a:solidFill>
                  <a:schemeClr val="tx1"/>
                </a:solidFill>
                <a:effectLst/>
                <a:latin typeface="+mn-lt"/>
                <a:ea typeface="+mn-ea"/>
                <a:cs typeface="+mn-cs"/>
              </a:rPr>
              <a:t>Challenge:</a:t>
            </a:r>
            <a:r>
              <a:rPr lang="en-GB" sz="1200" kern="1200" dirty="0">
                <a:solidFill>
                  <a:schemeClr val="tx1"/>
                </a:solidFill>
                <a:effectLst/>
                <a:latin typeface="+mn-lt"/>
                <a:ea typeface="+mn-ea"/>
                <a:cs typeface="+mn-cs"/>
              </a:rPr>
              <a:t> Work through each of the dilemmas on the sheet individually, then compare responses with a partner.</a:t>
            </a: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Answers to </a:t>
            </a:r>
            <a:r>
              <a:rPr lang="en-GB" sz="1200" i="1" kern="1200" dirty="0" err="1">
                <a:solidFill>
                  <a:schemeClr val="tx1"/>
                </a:solidFill>
                <a:effectLst/>
                <a:latin typeface="+mn-lt"/>
                <a:ea typeface="+mn-ea"/>
                <a:cs typeface="+mn-cs"/>
              </a:rPr>
              <a:t>Amrit’s</a:t>
            </a:r>
            <a:r>
              <a:rPr lang="en-GB" sz="1200" i="1" kern="1200" dirty="0">
                <a:solidFill>
                  <a:schemeClr val="tx1"/>
                </a:solidFill>
                <a:effectLst/>
                <a:latin typeface="+mn-lt"/>
                <a:ea typeface="+mn-ea"/>
                <a:cs typeface="+mn-cs"/>
              </a:rPr>
              <a:t> dilemmas:</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1. Helpful: b and avoid eating any more ice-cream / Not helpful: a and c </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2. Helpful: c or parent might put medical cream on it or add medical oil to a bath / Not helpful: a and b</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3. Helpful: c and not touch it / Not helpful: a and b</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4. Helpful: a and adult might put anti-septic cream on it / Not helpful: b and c</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5. Helpful: a and then keep eye shut for a short time / Not helpful: b (rubbing the eye worsens the effect of the shampoo) and c </a:t>
            </a: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69A431D-474E-401D-955E-F27F4DD1CDB0}" type="slidenum">
              <a:rPr lang="en-GB" smtClean="0"/>
              <a:t>17</a:t>
            </a:fld>
            <a:endParaRPr lang="en-GB"/>
          </a:p>
        </p:txBody>
      </p:sp>
    </p:spTree>
    <p:extLst>
      <p:ext uri="{BB962C8B-B14F-4D97-AF65-F5344CB8AC3E}">
        <p14:creationId xmlns:p14="http://schemas.microsoft.com/office/powerpoint/2010/main" val="1992302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Teacher Notes – Signposting support (5 mins)</a:t>
            </a:r>
          </a:p>
          <a:p>
            <a:r>
              <a:rPr lang="en-GB" sz="1200" kern="1200" dirty="0">
                <a:solidFill>
                  <a:schemeClr val="tx1"/>
                </a:solidFill>
                <a:effectLst/>
                <a:latin typeface="+mn-lt"/>
                <a:ea typeface="+mn-ea"/>
                <a:cs typeface="+mn-cs"/>
              </a:rPr>
              <a:t>Display Resource 4.</a:t>
            </a:r>
            <a:r>
              <a:rPr lang="en-GB" sz="1200" i="1" kern="1200" dirty="0">
                <a:solidFill>
                  <a:schemeClr val="tx1"/>
                </a:solidFill>
                <a:effectLst/>
                <a:latin typeface="+mn-lt"/>
                <a:ea typeface="+mn-ea"/>
                <a:cs typeface="+mn-cs"/>
              </a:rPr>
              <a:t> People who help us</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labels</a:t>
            </a:r>
            <a:r>
              <a:rPr lang="en-GB" sz="1200" kern="1200" dirty="0">
                <a:solidFill>
                  <a:schemeClr val="tx1"/>
                </a:solidFill>
                <a:effectLst/>
                <a:latin typeface="+mn-lt"/>
                <a:ea typeface="+mn-ea"/>
                <a:cs typeface="+mn-cs"/>
              </a:rPr>
              <a:t> around the classroom. </a:t>
            </a:r>
          </a:p>
          <a:p>
            <a:r>
              <a:rPr lang="en-GB" sz="1200" kern="1200" dirty="0">
                <a:solidFill>
                  <a:schemeClr val="tx1"/>
                </a:solidFill>
                <a:effectLst/>
                <a:latin typeface="+mn-lt"/>
                <a:ea typeface="+mn-ea"/>
                <a:cs typeface="+mn-cs"/>
              </a:rPr>
              <a:t>Choose one example from Resource 3: </a:t>
            </a:r>
            <a:r>
              <a:rPr lang="en-GB" sz="1200" i="1" kern="1200" dirty="0">
                <a:solidFill>
                  <a:schemeClr val="tx1"/>
                </a:solidFill>
                <a:effectLst/>
                <a:latin typeface="+mn-lt"/>
                <a:ea typeface="+mn-ea"/>
                <a:cs typeface="+mn-cs"/>
              </a:rPr>
              <a:t>Amrit’s dilemma cards</a:t>
            </a:r>
            <a:r>
              <a:rPr lang="en-GB" sz="1200" kern="1200" dirty="0">
                <a:solidFill>
                  <a:schemeClr val="tx1"/>
                </a:solidFill>
                <a:effectLst/>
                <a:latin typeface="+mn-lt"/>
                <a:ea typeface="+mn-ea"/>
                <a:cs typeface="+mn-cs"/>
              </a:rPr>
              <a:t>, and ask pupils to move to stand next to the label showing the person who could help Amrit in the situation.  Choose a few pupils to explain their thinking.</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Draw out that it is important that they tell ‘someone’, as telling ‘no-one’ could lead to further accidents or problems. They should always talk to an adult they trust (such as a parent or teacher) if needed. Remind pupils they must never put something into their body or onto their skin if they don’t know what it is, or if they don’t have permission from their parent.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69A431D-474E-401D-955E-F27F4DD1CDB0}" type="slidenum">
              <a:rPr lang="en-GB" smtClean="0"/>
              <a:t>18</a:t>
            </a:fld>
            <a:endParaRPr lang="en-GB"/>
          </a:p>
        </p:txBody>
      </p:sp>
    </p:spTree>
    <p:extLst>
      <p:ext uri="{BB962C8B-B14F-4D97-AF65-F5344CB8AC3E}">
        <p14:creationId xmlns:p14="http://schemas.microsoft.com/office/powerpoint/2010/main" val="2538375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Teacher Notes – Plenary/reflecting on today’s learning and end-point assessment (5-10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Pupils share one thing they have learned about things that go into or onto bodies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Then go back to their </a:t>
            </a:r>
            <a:r>
              <a:rPr lang="en-GB" sz="1200" i="1" kern="1200" dirty="0">
                <a:solidFill>
                  <a:schemeClr val="tx1"/>
                </a:solidFill>
                <a:effectLst/>
                <a:latin typeface="+mn-lt"/>
                <a:ea typeface="+mn-ea"/>
                <a:cs typeface="+mn-cs"/>
              </a:rPr>
              <a:t>ideas lists</a:t>
            </a:r>
            <a:r>
              <a:rPr lang="en-GB" sz="1200" kern="1200" dirty="0">
                <a:solidFill>
                  <a:schemeClr val="tx1"/>
                </a:solidFill>
                <a:effectLst/>
                <a:latin typeface="+mn-lt"/>
                <a:ea typeface="+mn-ea"/>
                <a:cs typeface="+mn-cs"/>
              </a:rPr>
              <a:t> they made at the beginning of the lesson.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Pupils should add to or amend their list in the light of their new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Pupils should also include how they know whether something is helpful or harmful to bodies by adding their ideas to the box at the bottom of the sheet – </a:t>
            </a:r>
            <a:r>
              <a:rPr lang="en-GB" sz="1200" i="1" kern="1200" dirty="0">
                <a:solidFill>
                  <a:schemeClr val="tx1"/>
                </a:solidFill>
                <a:effectLst/>
                <a:latin typeface="+mn-lt"/>
                <a:ea typeface="+mn-ea"/>
                <a:cs typeface="+mn-cs"/>
              </a:rPr>
              <a:t>How do you know?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69A431D-474E-401D-955E-F27F4DD1CDB0}" type="slidenum">
              <a:rPr lang="en-GB" smtClean="0"/>
              <a:t>19</a:t>
            </a:fld>
            <a:endParaRPr lang="en-GB"/>
          </a:p>
        </p:txBody>
      </p:sp>
    </p:spTree>
    <p:extLst>
      <p:ext uri="{BB962C8B-B14F-4D97-AF65-F5344CB8AC3E}">
        <p14:creationId xmlns:p14="http://schemas.microsoft.com/office/powerpoint/2010/main" val="3929948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Teacher Notes – Extension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Pupils use Resource 5:</a:t>
            </a:r>
            <a:r>
              <a:rPr lang="en-GB" sz="1200" i="1" kern="1200" dirty="0">
                <a:solidFill>
                  <a:schemeClr val="tx1"/>
                </a:solidFill>
                <a:effectLst/>
                <a:latin typeface="+mn-lt"/>
                <a:ea typeface="+mn-ea"/>
                <a:cs typeface="+mn-cs"/>
              </a:rPr>
              <a:t> Hazard labels</a:t>
            </a:r>
            <a:r>
              <a:rPr lang="en-GB" sz="1200" kern="1200" dirty="0">
                <a:solidFill>
                  <a:schemeClr val="tx1"/>
                </a:solidFill>
                <a:effectLst/>
                <a:latin typeface="+mn-lt"/>
                <a:ea typeface="+mn-ea"/>
                <a:cs typeface="+mn-cs"/>
              </a:rPr>
              <a:t> individually, in pairs or small groups to match common hazard labels found on household products to their meanings and recognise why some products might be harmful to bodies.</a:t>
            </a:r>
          </a:p>
          <a:p>
            <a:endParaRPr lang="en-GB" dirty="0"/>
          </a:p>
        </p:txBody>
      </p:sp>
      <p:sp>
        <p:nvSpPr>
          <p:cNvPr id="4" name="Slide Number Placeholder 3"/>
          <p:cNvSpPr>
            <a:spLocks noGrp="1"/>
          </p:cNvSpPr>
          <p:nvPr>
            <p:ph type="sldNum" sz="quarter" idx="5"/>
          </p:nvPr>
        </p:nvSpPr>
        <p:spPr/>
        <p:txBody>
          <a:bodyPr/>
          <a:lstStyle/>
          <a:p>
            <a:fld id="{069A431D-474E-401D-955E-F27F4DD1CDB0}" type="slidenum">
              <a:rPr lang="en-GB" smtClean="0"/>
              <a:t>20</a:t>
            </a:fld>
            <a:endParaRPr lang="en-GB"/>
          </a:p>
        </p:txBody>
      </p:sp>
    </p:spTree>
    <p:extLst>
      <p:ext uri="{BB962C8B-B14F-4D97-AF65-F5344CB8AC3E}">
        <p14:creationId xmlns:p14="http://schemas.microsoft.com/office/powerpoint/2010/main" val="2360836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a:p>
        </p:txBody>
      </p:sp>
    </p:spTree>
    <p:extLst>
      <p:ext uri="{BB962C8B-B14F-4D97-AF65-F5344CB8AC3E}">
        <p14:creationId xmlns:p14="http://schemas.microsoft.com/office/powerpoint/2010/main" val="640399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a:p>
        </p:txBody>
      </p:sp>
    </p:spTree>
    <p:extLst>
      <p:ext uri="{BB962C8B-B14F-4D97-AF65-F5344CB8AC3E}">
        <p14:creationId xmlns:p14="http://schemas.microsoft.com/office/powerpoint/2010/main" val="348435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a:p>
        </p:txBody>
      </p:sp>
    </p:spTree>
    <p:extLst>
      <p:ext uri="{BB962C8B-B14F-4D97-AF65-F5344CB8AC3E}">
        <p14:creationId xmlns:p14="http://schemas.microsoft.com/office/powerpoint/2010/main" val="771685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a:p>
        </p:txBody>
      </p:sp>
    </p:spTree>
    <p:extLst>
      <p:ext uri="{BB962C8B-B14F-4D97-AF65-F5344CB8AC3E}">
        <p14:creationId xmlns:p14="http://schemas.microsoft.com/office/powerpoint/2010/main" val="4010282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6</a:t>
            </a:fld>
            <a:endParaRPr lang="en-GB"/>
          </a:p>
        </p:txBody>
      </p:sp>
    </p:spTree>
    <p:extLst>
      <p:ext uri="{BB962C8B-B14F-4D97-AF65-F5344CB8AC3E}">
        <p14:creationId xmlns:p14="http://schemas.microsoft.com/office/powerpoint/2010/main" val="3451612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a:p>
        </p:txBody>
      </p:sp>
    </p:spTree>
    <p:extLst>
      <p:ext uri="{BB962C8B-B14F-4D97-AF65-F5344CB8AC3E}">
        <p14:creationId xmlns:p14="http://schemas.microsoft.com/office/powerpoint/2010/main" val="4154530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8</a:t>
            </a:fld>
            <a:endParaRPr lang="en-GB"/>
          </a:p>
        </p:txBody>
      </p:sp>
    </p:spTree>
    <p:extLst>
      <p:ext uri="{BB962C8B-B14F-4D97-AF65-F5344CB8AC3E}">
        <p14:creationId xmlns:p14="http://schemas.microsoft.com/office/powerpoint/2010/main" val="4290619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a:p>
        </p:txBody>
      </p:sp>
    </p:spTree>
    <p:extLst>
      <p:ext uri="{BB962C8B-B14F-4D97-AF65-F5344CB8AC3E}">
        <p14:creationId xmlns:p14="http://schemas.microsoft.com/office/powerpoint/2010/main" val="151967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531A5-5E8F-4F6C-B9D8-12B2737DBC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81D170-A8E8-4082-9FDB-7B7C7455D8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C73152-EC54-4B8B-9FF8-9582230C4676}"/>
              </a:ext>
            </a:extLst>
          </p:cNvPr>
          <p:cNvSpPr>
            <a:spLocks noGrp="1"/>
          </p:cNvSpPr>
          <p:nvPr>
            <p:ph type="dt" sz="half" idx="10"/>
          </p:nvPr>
        </p:nvSpPr>
        <p:spPr/>
        <p:txBody>
          <a:bodyPr/>
          <a:lstStyle/>
          <a:p>
            <a:fld id="{20F2A6A4-00CE-42C3-BB95-7A2CCF40E128}" type="datetimeFigureOut">
              <a:rPr lang="en-GB" smtClean="0"/>
              <a:t>17/09/2020</a:t>
            </a:fld>
            <a:endParaRPr lang="en-GB"/>
          </a:p>
        </p:txBody>
      </p:sp>
      <p:sp>
        <p:nvSpPr>
          <p:cNvPr id="5" name="Footer Placeholder 4">
            <a:extLst>
              <a:ext uri="{FF2B5EF4-FFF2-40B4-BE49-F238E27FC236}">
                <a16:creationId xmlns:a16="http://schemas.microsoft.com/office/drawing/2014/main" id="{7640BAD3-679F-425F-AE94-2F0BB6D2B0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CA890D-54C7-4E5B-9CC7-B440195C434B}"/>
              </a:ext>
            </a:extLst>
          </p:cNvPr>
          <p:cNvSpPr>
            <a:spLocks noGrp="1"/>
          </p:cNvSpPr>
          <p:nvPr>
            <p:ph type="sldNum" sz="quarter" idx="12"/>
          </p:nvPr>
        </p:nvSpPr>
        <p:spPr/>
        <p:txBody>
          <a:bodyPr/>
          <a:lstStyle/>
          <a:p>
            <a:fld id="{703A0A02-208F-4900-A6BB-FD2E261C2439}" type="slidenum">
              <a:rPr lang="en-GB" smtClean="0"/>
              <a:t>‹#›</a:t>
            </a:fld>
            <a:endParaRPr lang="en-GB"/>
          </a:p>
        </p:txBody>
      </p:sp>
    </p:spTree>
    <p:extLst>
      <p:ext uri="{BB962C8B-B14F-4D97-AF65-F5344CB8AC3E}">
        <p14:creationId xmlns:p14="http://schemas.microsoft.com/office/powerpoint/2010/main" val="1161761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679CC-18F8-430B-A646-6B6AB43E7B3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F58E44-7B42-4AD6-A563-6B133032E8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9DA82C-BA7F-47A6-8070-6DA0B8A125A4}"/>
              </a:ext>
            </a:extLst>
          </p:cNvPr>
          <p:cNvSpPr>
            <a:spLocks noGrp="1"/>
          </p:cNvSpPr>
          <p:nvPr>
            <p:ph type="dt" sz="half" idx="10"/>
          </p:nvPr>
        </p:nvSpPr>
        <p:spPr/>
        <p:txBody>
          <a:bodyPr/>
          <a:lstStyle/>
          <a:p>
            <a:fld id="{20F2A6A4-00CE-42C3-BB95-7A2CCF40E128}" type="datetimeFigureOut">
              <a:rPr lang="en-GB" smtClean="0"/>
              <a:t>17/09/2020</a:t>
            </a:fld>
            <a:endParaRPr lang="en-GB"/>
          </a:p>
        </p:txBody>
      </p:sp>
      <p:sp>
        <p:nvSpPr>
          <p:cNvPr id="5" name="Footer Placeholder 4">
            <a:extLst>
              <a:ext uri="{FF2B5EF4-FFF2-40B4-BE49-F238E27FC236}">
                <a16:creationId xmlns:a16="http://schemas.microsoft.com/office/drawing/2014/main" id="{29FEF6D6-93C0-42FD-B878-847153AC1B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65E5B-6601-4F26-B4CE-DF77DFF878EF}"/>
              </a:ext>
            </a:extLst>
          </p:cNvPr>
          <p:cNvSpPr>
            <a:spLocks noGrp="1"/>
          </p:cNvSpPr>
          <p:nvPr>
            <p:ph type="sldNum" sz="quarter" idx="12"/>
          </p:nvPr>
        </p:nvSpPr>
        <p:spPr/>
        <p:txBody>
          <a:bodyPr/>
          <a:lstStyle/>
          <a:p>
            <a:fld id="{703A0A02-208F-4900-A6BB-FD2E261C2439}" type="slidenum">
              <a:rPr lang="en-GB" smtClean="0"/>
              <a:t>‹#›</a:t>
            </a:fld>
            <a:endParaRPr lang="en-GB"/>
          </a:p>
        </p:txBody>
      </p:sp>
    </p:spTree>
    <p:extLst>
      <p:ext uri="{BB962C8B-B14F-4D97-AF65-F5344CB8AC3E}">
        <p14:creationId xmlns:p14="http://schemas.microsoft.com/office/powerpoint/2010/main" val="2545504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77306E-1373-4197-B4BC-78E6B33D33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56594A-627A-4F5C-8240-6925C016D25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D36F6C-CE1A-4323-8AC5-73B272F1C378}"/>
              </a:ext>
            </a:extLst>
          </p:cNvPr>
          <p:cNvSpPr>
            <a:spLocks noGrp="1"/>
          </p:cNvSpPr>
          <p:nvPr>
            <p:ph type="dt" sz="half" idx="10"/>
          </p:nvPr>
        </p:nvSpPr>
        <p:spPr/>
        <p:txBody>
          <a:bodyPr/>
          <a:lstStyle/>
          <a:p>
            <a:fld id="{20F2A6A4-00CE-42C3-BB95-7A2CCF40E128}" type="datetimeFigureOut">
              <a:rPr lang="en-GB" smtClean="0"/>
              <a:t>17/09/2020</a:t>
            </a:fld>
            <a:endParaRPr lang="en-GB"/>
          </a:p>
        </p:txBody>
      </p:sp>
      <p:sp>
        <p:nvSpPr>
          <p:cNvPr id="5" name="Footer Placeholder 4">
            <a:extLst>
              <a:ext uri="{FF2B5EF4-FFF2-40B4-BE49-F238E27FC236}">
                <a16:creationId xmlns:a16="http://schemas.microsoft.com/office/drawing/2014/main" id="{30F7ED82-9320-4A60-BFB1-827DC25C21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C5263E-6C2C-4E54-8E1E-2A26E40841E1}"/>
              </a:ext>
            </a:extLst>
          </p:cNvPr>
          <p:cNvSpPr>
            <a:spLocks noGrp="1"/>
          </p:cNvSpPr>
          <p:nvPr>
            <p:ph type="sldNum" sz="quarter" idx="12"/>
          </p:nvPr>
        </p:nvSpPr>
        <p:spPr/>
        <p:txBody>
          <a:bodyPr/>
          <a:lstStyle/>
          <a:p>
            <a:fld id="{703A0A02-208F-4900-A6BB-FD2E261C2439}" type="slidenum">
              <a:rPr lang="en-GB" smtClean="0"/>
              <a:t>‹#›</a:t>
            </a:fld>
            <a:endParaRPr lang="en-GB"/>
          </a:p>
        </p:txBody>
      </p:sp>
    </p:spTree>
    <p:extLst>
      <p:ext uri="{BB962C8B-B14F-4D97-AF65-F5344CB8AC3E}">
        <p14:creationId xmlns:p14="http://schemas.microsoft.com/office/powerpoint/2010/main" val="4116045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a:p>
        </p:txBody>
      </p:sp>
    </p:spTree>
    <p:extLst>
      <p:ext uri="{BB962C8B-B14F-4D97-AF65-F5344CB8AC3E}">
        <p14:creationId xmlns:p14="http://schemas.microsoft.com/office/powerpoint/2010/main" val="2052782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a:p>
        </p:txBody>
      </p:sp>
    </p:spTree>
    <p:extLst>
      <p:ext uri="{BB962C8B-B14F-4D97-AF65-F5344CB8AC3E}">
        <p14:creationId xmlns:p14="http://schemas.microsoft.com/office/powerpoint/2010/main" val="2417979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5A885-8E6B-483F-8406-C01A67ADC2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4138FC-4624-4A09-8A79-EDABD1033D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1B433C-E84F-4613-9768-255E5ADBBF72}"/>
              </a:ext>
            </a:extLst>
          </p:cNvPr>
          <p:cNvSpPr>
            <a:spLocks noGrp="1"/>
          </p:cNvSpPr>
          <p:nvPr>
            <p:ph type="dt" sz="half" idx="10"/>
          </p:nvPr>
        </p:nvSpPr>
        <p:spPr/>
        <p:txBody>
          <a:bodyPr/>
          <a:lstStyle/>
          <a:p>
            <a:fld id="{20F2A6A4-00CE-42C3-BB95-7A2CCF40E128}" type="datetimeFigureOut">
              <a:rPr lang="en-GB" smtClean="0"/>
              <a:t>17/09/2020</a:t>
            </a:fld>
            <a:endParaRPr lang="en-GB"/>
          </a:p>
        </p:txBody>
      </p:sp>
      <p:sp>
        <p:nvSpPr>
          <p:cNvPr id="5" name="Footer Placeholder 4">
            <a:extLst>
              <a:ext uri="{FF2B5EF4-FFF2-40B4-BE49-F238E27FC236}">
                <a16:creationId xmlns:a16="http://schemas.microsoft.com/office/drawing/2014/main" id="{6A57B699-7050-4053-84B2-385E287AC0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8A8690-A252-4B67-AE88-8B04B9154C12}"/>
              </a:ext>
            </a:extLst>
          </p:cNvPr>
          <p:cNvSpPr>
            <a:spLocks noGrp="1"/>
          </p:cNvSpPr>
          <p:nvPr>
            <p:ph type="sldNum" sz="quarter" idx="12"/>
          </p:nvPr>
        </p:nvSpPr>
        <p:spPr/>
        <p:txBody>
          <a:bodyPr/>
          <a:lstStyle/>
          <a:p>
            <a:fld id="{703A0A02-208F-4900-A6BB-FD2E261C2439}" type="slidenum">
              <a:rPr lang="en-GB" smtClean="0"/>
              <a:t>‹#›</a:t>
            </a:fld>
            <a:endParaRPr lang="en-GB"/>
          </a:p>
        </p:txBody>
      </p:sp>
    </p:spTree>
    <p:extLst>
      <p:ext uri="{BB962C8B-B14F-4D97-AF65-F5344CB8AC3E}">
        <p14:creationId xmlns:p14="http://schemas.microsoft.com/office/powerpoint/2010/main" val="354915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9116B-FD89-495D-BBA7-9E3D8260B3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4A3AA8-89C0-4A51-8783-7AFCA5A1E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CC61EE4-C130-4225-B637-64A4B43CCBD0}"/>
              </a:ext>
            </a:extLst>
          </p:cNvPr>
          <p:cNvSpPr>
            <a:spLocks noGrp="1"/>
          </p:cNvSpPr>
          <p:nvPr>
            <p:ph type="dt" sz="half" idx="10"/>
          </p:nvPr>
        </p:nvSpPr>
        <p:spPr/>
        <p:txBody>
          <a:bodyPr/>
          <a:lstStyle/>
          <a:p>
            <a:fld id="{20F2A6A4-00CE-42C3-BB95-7A2CCF40E128}" type="datetimeFigureOut">
              <a:rPr lang="en-GB" smtClean="0"/>
              <a:t>17/09/2020</a:t>
            </a:fld>
            <a:endParaRPr lang="en-GB"/>
          </a:p>
        </p:txBody>
      </p:sp>
      <p:sp>
        <p:nvSpPr>
          <p:cNvPr id="5" name="Footer Placeholder 4">
            <a:extLst>
              <a:ext uri="{FF2B5EF4-FFF2-40B4-BE49-F238E27FC236}">
                <a16:creationId xmlns:a16="http://schemas.microsoft.com/office/drawing/2014/main" id="{7C368339-77F6-4555-9458-3D1827F7E7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4F1126-9C28-48FA-BE3F-8D532CE7DE90}"/>
              </a:ext>
            </a:extLst>
          </p:cNvPr>
          <p:cNvSpPr>
            <a:spLocks noGrp="1"/>
          </p:cNvSpPr>
          <p:nvPr>
            <p:ph type="sldNum" sz="quarter" idx="12"/>
          </p:nvPr>
        </p:nvSpPr>
        <p:spPr/>
        <p:txBody>
          <a:bodyPr/>
          <a:lstStyle/>
          <a:p>
            <a:fld id="{703A0A02-208F-4900-A6BB-FD2E261C2439}" type="slidenum">
              <a:rPr lang="en-GB" smtClean="0"/>
              <a:t>‹#›</a:t>
            </a:fld>
            <a:endParaRPr lang="en-GB"/>
          </a:p>
        </p:txBody>
      </p:sp>
    </p:spTree>
    <p:extLst>
      <p:ext uri="{BB962C8B-B14F-4D97-AF65-F5344CB8AC3E}">
        <p14:creationId xmlns:p14="http://schemas.microsoft.com/office/powerpoint/2010/main" val="484655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45399-CC91-4954-B67B-DEA19BA663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36B4A2-F4CF-4DBB-80A5-C128C5936B5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CAB2EA-2FEA-4D28-9439-8439C5B7A11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89C6CC-C93D-4743-B662-14CA0CF8C5B1}"/>
              </a:ext>
            </a:extLst>
          </p:cNvPr>
          <p:cNvSpPr>
            <a:spLocks noGrp="1"/>
          </p:cNvSpPr>
          <p:nvPr>
            <p:ph type="dt" sz="half" idx="10"/>
          </p:nvPr>
        </p:nvSpPr>
        <p:spPr/>
        <p:txBody>
          <a:bodyPr/>
          <a:lstStyle/>
          <a:p>
            <a:fld id="{20F2A6A4-00CE-42C3-BB95-7A2CCF40E128}" type="datetimeFigureOut">
              <a:rPr lang="en-GB" smtClean="0"/>
              <a:t>17/09/2020</a:t>
            </a:fld>
            <a:endParaRPr lang="en-GB"/>
          </a:p>
        </p:txBody>
      </p:sp>
      <p:sp>
        <p:nvSpPr>
          <p:cNvPr id="6" name="Footer Placeholder 5">
            <a:extLst>
              <a:ext uri="{FF2B5EF4-FFF2-40B4-BE49-F238E27FC236}">
                <a16:creationId xmlns:a16="http://schemas.microsoft.com/office/drawing/2014/main" id="{B7ADC01A-2631-4B94-9D60-9EECA5DEC0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FA1043-CEB5-4EB6-935B-5710205881DE}"/>
              </a:ext>
            </a:extLst>
          </p:cNvPr>
          <p:cNvSpPr>
            <a:spLocks noGrp="1"/>
          </p:cNvSpPr>
          <p:nvPr>
            <p:ph type="sldNum" sz="quarter" idx="12"/>
          </p:nvPr>
        </p:nvSpPr>
        <p:spPr/>
        <p:txBody>
          <a:bodyPr/>
          <a:lstStyle/>
          <a:p>
            <a:fld id="{703A0A02-208F-4900-A6BB-FD2E261C2439}" type="slidenum">
              <a:rPr lang="en-GB" smtClean="0"/>
              <a:t>‹#›</a:t>
            </a:fld>
            <a:endParaRPr lang="en-GB"/>
          </a:p>
        </p:txBody>
      </p:sp>
    </p:spTree>
    <p:extLst>
      <p:ext uri="{BB962C8B-B14F-4D97-AF65-F5344CB8AC3E}">
        <p14:creationId xmlns:p14="http://schemas.microsoft.com/office/powerpoint/2010/main" val="3777711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69C2-0759-4891-95DE-EEB01F70BA9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E8C628-3524-4CEF-A925-1FD1FA28F5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84DC48-3F39-4D7B-85B3-24971C1DA8B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ACCC582-5222-497F-B563-6E74BCDDFD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FC9172-787D-4E21-8514-081D8D53F86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004DEC-A1F5-468C-AFD6-4B2F40DDFDC9}"/>
              </a:ext>
            </a:extLst>
          </p:cNvPr>
          <p:cNvSpPr>
            <a:spLocks noGrp="1"/>
          </p:cNvSpPr>
          <p:nvPr>
            <p:ph type="dt" sz="half" idx="10"/>
          </p:nvPr>
        </p:nvSpPr>
        <p:spPr/>
        <p:txBody>
          <a:bodyPr/>
          <a:lstStyle/>
          <a:p>
            <a:fld id="{20F2A6A4-00CE-42C3-BB95-7A2CCF40E128}" type="datetimeFigureOut">
              <a:rPr lang="en-GB" smtClean="0"/>
              <a:t>17/09/2020</a:t>
            </a:fld>
            <a:endParaRPr lang="en-GB"/>
          </a:p>
        </p:txBody>
      </p:sp>
      <p:sp>
        <p:nvSpPr>
          <p:cNvPr id="8" name="Footer Placeholder 7">
            <a:extLst>
              <a:ext uri="{FF2B5EF4-FFF2-40B4-BE49-F238E27FC236}">
                <a16:creationId xmlns:a16="http://schemas.microsoft.com/office/drawing/2014/main" id="{27DF6347-E7EE-40F3-87B9-EB8155EBAF2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CC6208-7EED-4F05-9C5A-387238011B34}"/>
              </a:ext>
            </a:extLst>
          </p:cNvPr>
          <p:cNvSpPr>
            <a:spLocks noGrp="1"/>
          </p:cNvSpPr>
          <p:nvPr>
            <p:ph type="sldNum" sz="quarter" idx="12"/>
          </p:nvPr>
        </p:nvSpPr>
        <p:spPr/>
        <p:txBody>
          <a:bodyPr/>
          <a:lstStyle/>
          <a:p>
            <a:fld id="{703A0A02-208F-4900-A6BB-FD2E261C2439}" type="slidenum">
              <a:rPr lang="en-GB" smtClean="0"/>
              <a:t>‹#›</a:t>
            </a:fld>
            <a:endParaRPr lang="en-GB"/>
          </a:p>
        </p:txBody>
      </p:sp>
    </p:spTree>
    <p:extLst>
      <p:ext uri="{BB962C8B-B14F-4D97-AF65-F5344CB8AC3E}">
        <p14:creationId xmlns:p14="http://schemas.microsoft.com/office/powerpoint/2010/main" val="3045299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51DEB-72D8-4D07-B2B2-803D0731C38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0F48368-DF06-4DEC-B85C-C76869822B90}"/>
              </a:ext>
            </a:extLst>
          </p:cNvPr>
          <p:cNvSpPr>
            <a:spLocks noGrp="1"/>
          </p:cNvSpPr>
          <p:nvPr>
            <p:ph type="dt" sz="half" idx="10"/>
          </p:nvPr>
        </p:nvSpPr>
        <p:spPr/>
        <p:txBody>
          <a:bodyPr/>
          <a:lstStyle/>
          <a:p>
            <a:fld id="{20F2A6A4-00CE-42C3-BB95-7A2CCF40E128}" type="datetimeFigureOut">
              <a:rPr lang="en-GB" smtClean="0"/>
              <a:t>17/09/2020</a:t>
            </a:fld>
            <a:endParaRPr lang="en-GB"/>
          </a:p>
        </p:txBody>
      </p:sp>
      <p:sp>
        <p:nvSpPr>
          <p:cNvPr id="4" name="Footer Placeholder 3">
            <a:extLst>
              <a:ext uri="{FF2B5EF4-FFF2-40B4-BE49-F238E27FC236}">
                <a16:creationId xmlns:a16="http://schemas.microsoft.com/office/drawing/2014/main" id="{23BCC428-78D4-476F-90BF-86B59F8AE6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9E9AFB6-95B8-4C67-B4B2-EB2278734B72}"/>
              </a:ext>
            </a:extLst>
          </p:cNvPr>
          <p:cNvSpPr>
            <a:spLocks noGrp="1"/>
          </p:cNvSpPr>
          <p:nvPr>
            <p:ph type="sldNum" sz="quarter" idx="12"/>
          </p:nvPr>
        </p:nvSpPr>
        <p:spPr/>
        <p:txBody>
          <a:bodyPr/>
          <a:lstStyle/>
          <a:p>
            <a:fld id="{703A0A02-208F-4900-A6BB-FD2E261C2439}" type="slidenum">
              <a:rPr lang="en-GB" smtClean="0"/>
              <a:t>‹#›</a:t>
            </a:fld>
            <a:endParaRPr lang="en-GB"/>
          </a:p>
        </p:txBody>
      </p:sp>
    </p:spTree>
    <p:extLst>
      <p:ext uri="{BB962C8B-B14F-4D97-AF65-F5344CB8AC3E}">
        <p14:creationId xmlns:p14="http://schemas.microsoft.com/office/powerpoint/2010/main" val="1774715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B5BF1A-5FA7-406E-8044-B464E13C8B1A}"/>
              </a:ext>
            </a:extLst>
          </p:cNvPr>
          <p:cNvSpPr>
            <a:spLocks noGrp="1"/>
          </p:cNvSpPr>
          <p:nvPr>
            <p:ph type="dt" sz="half" idx="10"/>
          </p:nvPr>
        </p:nvSpPr>
        <p:spPr/>
        <p:txBody>
          <a:bodyPr/>
          <a:lstStyle/>
          <a:p>
            <a:fld id="{20F2A6A4-00CE-42C3-BB95-7A2CCF40E128}" type="datetimeFigureOut">
              <a:rPr lang="en-GB" smtClean="0"/>
              <a:t>17/09/2020</a:t>
            </a:fld>
            <a:endParaRPr lang="en-GB"/>
          </a:p>
        </p:txBody>
      </p:sp>
      <p:sp>
        <p:nvSpPr>
          <p:cNvPr id="3" name="Footer Placeholder 2">
            <a:extLst>
              <a:ext uri="{FF2B5EF4-FFF2-40B4-BE49-F238E27FC236}">
                <a16:creationId xmlns:a16="http://schemas.microsoft.com/office/drawing/2014/main" id="{3B1767DB-FABD-48C1-9BE8-8197EDCDBEA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A61979-834A-4CDB-BD25-D345E53289A7}"/>
              </a:ext>
            </a:extLst>
          </p:cNvPr>
          <p:cNvSpPr>
            <a:spLocks noGrp="1"/>
          </p:cNvSpPr>
          <p:nvPr>
            <p:ph type="sldNum" sz="quarter" idx="12"/>
          </p:nvPr>
        </p:nvSpPr>
        <p:spPr/>
        <p:txBody>
          <a:bodyPr/>
          <a:lstStyle/>
          <a:p>
            <a:fld id="{703A0A02-208F-4900-A6BB-FD2E261C2439}" type="slidenum">
              <a:rPr lang="en-GB" smtClean="0"/>
              <a:t>‹#›</a:t>
            </a:fld>
            <a:endParaRPr lang="en-GB"/>
          </a:p>
        </p:txBody>
      </p:sp>
    </p:spTree>
    <p:extLst>
      <p:ext uri="{BB962C8B-B14F-4D97-AF65-F5344CB8AC3E}">
        <p14:creationId xmlns:p14="http://schemas.microsoft.com/office/powerpoint/2010/main" val="1593957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B032B-96DF-4FB4-B021-FCB68FF640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7E0BB0-FE4B-41B5-B79A-18410FA352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A35A37-0743-46F9-BA45-6508DD316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8745C4-7373-4D28-83F8-F4D76D0AC433}"/>
              </a:ext>
            </a:extLst>
          </p:cNvPr>
          <p:cNvSpPr>
            <a:spLocks noGrp="1"/>
          </p:cNvSpPr>
          <p:nvPr>
            <p:ph type="dt" sz="half" idx="10"/>
          </p:nvPr>
        </p:nvSpPr>
        <p:spPr/>
        <p:txBody>
          <a:bodyPr/>
          <a:lstStyle/>
          <a:p>
            <a:fld id="{20F2A6A4-00CE-42C3-BB95-7A2CCF40E128}" type="datetimeFigureOut">
              <a:rPr lang="en-GB" smtClean="0"/>
              <a:t>17/09/2020</a:t>
            </a:fld>
            <a:endParaRPr lang="en-GB"/>
          </a:p>
        </p:txBody>
      </p:sp>
      <p:sp>
        <p:nvSpPr>
          <p:cNvPr id="6" name="Footer Placeholder 5">
            <a:extLst>
              <a:ext uri="{FF2B5EF4-FFF2-40B4-BE49-F238E27FC236}">
                <a16:creationId xmlns:a16="http://schemas.microsoft.com/office/drawing/2014/main" id="{E810BAA0-8AA5-4577-974D-842DABFF03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5B3886-2D9D-4C02-9240-544A218C8D03}"/>
              </a:ext>
            </a:extLst>
          </p:cNvPr>
          <p:cNvSpPr>
            <a:spLocks noGrp="1"/>
          </p:cNvSpPr>
          <p:nvPr>
            <p:ph type="sldNum" sz="quarter" idx="12"/>
          </p:nvPr>
        </p:nvSpPr>
        <p:spPr/>
        <p:txBody>
          <a:bodyPr/>
          <a:lstStyle/>
          <a:p>
            <a:fld id="{703A0A02-208F-4900-A6BB-FD2E261C2439}" type="slidenum">
              <a:rPr lang="en-GB" smtClean="0"/>
              <a:t>‹#›</a:t>
            </a:fld>
            <a:endParaRPr lang="en-GB"/>
          </a:p>
        </p:txBody>
      </p:sp>
    </p:spTree>
    <p:extLst>
      <p:ext uri="{BB962C8B-B14F-4D97-AF65-F5344CB8AC3E}">
        <p14:creationId xmlns:p14="http://schemas.microsoft.com/office/powerpoint/2010/main" val="2450874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65E39-9D14-49DA-A5CC-3FF68D1BFE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3345959-6D55-4C41-95A1-81C6EE86C6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BB139B-173C-452E-9316-7D7867C81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5A6218-2739-42DF-A0BE-789E324D11F6}"/>
              </a:ext>
            </a:extLst>
          </p:cNvPr>
          <p:cNvSpPr>
            <a:spLocks noGrp="1"/>
          </p:cNvSpPr>
          <p:nvPr>
            <p:ph type="dt" sz="half" idx="10"/>
          </p:nvPr>
        </p:nvSpPr>
        <p:spPr/>
        <p:txBody>
          <a:bodyPr/>
          <a:lstStyle/>
          <a:p>
            <a:fld id="{20F2A6A4-00CE-42C3-BB95-7A2CCF40E128}" type="datetimeFigureOut">
              <a:rPr lang="en-GB" smtClean="0"/>
              <a:t>17/09/2020</a:t>
            </a:fld>
            <a:endParaRPr lang="en-GB"/>
          </a:p>
        </p:txBody>
      </p:sp>
      <p:sp>
        <p:nvSpPr>
          <p:cNvPr id="6" name="Footer Placeholder 5">
            <a:extLst>
              <a:ext uri="{FF2B5EF4-FFF2-40B4-BE49-F238E27FC236}">
                <a16:creationId xmlns:a16="http://schemas.microsoft.com/office/drawing/2014/main" id="{0F57D593-768B-496E-AE3D-6D040FC381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C897EE-ABC6-4C04-9872-920CEB693FE7}"/>
              </a:ext>
            </a:extLst>
          </p:cNvPr>
          <p:cNvSpPr>
            <a:spLocks noGrp="1"/>
          </p:cNvSpPr>
          <p:nvPr>
            <p:ph type="sldNum" sz="quarter" idx="12"/>
          </p:nvPr>
        </p:nvSpPr>
        <p:spPr/>
        <p:txBody>
          <a:bodyPr/>
          <a:lstStyle/>
          <a:p>
            <a:fld id="{703A0A02-208F-4900-A6BB-FD2E261C2439}" type="slidenum">
              <a:rPr lang="en-GB" smtClean="0"/>
              <a:t>‹#›</a:t>
            </a:fld>
            <a:endParaRPr lang="en-GB"/>
          </a:p>
        </p:txBody>
      </p:sp>
    </p:spTree>
    <p:extLst>
      <p:ext uri="{BB962C8B-B14F-4D97-AF65-F5344CB8AC3E}">
        <p14:creationId xmlns:p14="http://schemas.microsoft.com/office/powerpoint/2010/main" val="2907471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E8DBEA-EE13-4785-ACE3-7B94166520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A7A3DB-7829-4DF1-A80C-94B0B422C2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73437C-0874-40B9-AF70-258B317B67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2A6A4-00CE-42C3-BB95-7A2CCF40E128}" type="datetimeFigureOut">
              <a:rPr lang="en-GB" smtClean="0"/>
              <a:t>17/09/2020</a:t>
            </a:fld>
            <a:endParaRPr lang="en-GB"/>
          </a:p>
        </p:txBody>
      </p:sp>
      <p:sp>
        <p:nvSpPr>
          <p:cNvPr id="5" name="Footer Placeholder 4">
            <a:extLst>
              <a:ext uri="{FF2B5EF4-FFF2-40B4-BE49-F238E27FC236}">
                <a16:creationId xmlns:a16="http://schemas.microsoft.com/office/drawing/2014/main" id="{C4B02080-AF72-429A-ADFD-BC374DD881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7B438B-4081-49B4-94A8-F0F85F54E3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A0A02-208F-4900-A6BB-FD2E261C2439}" type="slidenum">
              <a:rPr lang="en-GB" smtClean="0"/>
              <a:t>‹#›</a:t>
            </a:fld>
            <a:endParaRPr lang="en-GB"/>
          </a:p>
        </p:txBody>
      </p:sp>
    </p:spTree>
    <p:extLst>
      <p:ext uri="{BB962C8B-B14F-4D97-AF65-F5344CB8AC3E}">
        <p14:creationId xmlns:p14="http://schemas.microsoft.com/office/powerpoint/2010/main" val="1645094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www.pshe-association.org.uk/content/drug-and-alcohol-education"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pshe-association.org.uk/content/drug-and-alcohol-educa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hyperlink" Target="http://www.pshe-association.org.uk/"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extBox 16"/>
          <p:cNvSpPr txBox="1"/>
          <p:nvPr/>
        </p:nvSpPr>
        <p:spPr>
          <a:xfrm>
            <a:off x="431547" y="4549614"/>
            <a:ext cx="7601921" cy="1400383"/>
          </a:xfrm>
          <a:prstGeom prst="rect">
            <a:avLst/>
          </a:prstGeom>
          <a:noFill/>
        </p:spPr>
        <p:txBody>
          <a:bodyPr wrap="square" rtlCol="0">
            <a:spAutoFit/>
          </a:bodyPr>
          <a:lstStyle/>
          <a:p>
            <a:pPr algn="ctr"/>
            <a:r>
              <a:rPr lang="en-GB" sz="6000" b="1" dirty="0">
                <a:solidFill>
                  <a:schemeClr val="bg1"/>
                </a:solidFill>
                <a:latin typeface="League Spartan" panose="020B0604020202020204" charset="0"/>
              </a:rPr>
              <a:t>Year 1/2 Lesson 1</a:t>
            </a:r>
            <a:r>
              <a:rPr lang="en-GB" sz="3600" b="1" dirty="0">
                <a:solidFill>
                  <a:schemeClr val="bg1"/>
                </a:solidFill>
                <a:latin typeface="League Spartan" panose="020B0604020202020204" charset="0"/>
              </a:rPr>
              <a:t> </a:t>
            </a:r>
          </a:p>
          <a:p>
            <a:pPr algn="ctr"/>
            <a:r>
              <a:rPr lang="en-GB" sz="2500" b="1" dirty="0">
                <a:solidFill>
                  <a:schemeClr val="bg1"/>
                </a:solidFill>
                <a:latin typeface="Lato" panose="020F0502020204030203" pitchFamily="34" charset="0"/>
                <a:ea typeface="Lato" panose="020F0502020204030203" pitchFamily="34" charset="0"/>
                <a:cs typeface="Lato" panose="020F0502020204030203" pitchFamily="34" charset="0"/>
              </a:rPr>
              <a:t>Keeping safe: things that go into and onto bodies</a:t>
            </a:r>
            <a:endParaRPr lang="en-GB" sz="25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0" name="Rectangle 9"/>
          <p:cNvSpPr/>
          <p:nvPr/>
        </p:nvSpPr>
        <p:spPr>
          <a:xfrm>
            <a:off x="331325" y="590433"/>
            <a:ext cx="1250731" cy="1034540"/>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3865" y="2855490"/>
            <a:ext cx="8608396" cy="1200329"/>
          </a:xfrm>
          <a:prstGeom prst="rect">
            <a:avLst/>
          </a:prstGeom>
          <a:solidFill>
            <a:srgbClr val="95519E"/>
          </a:solidFill>
        </p:spPr>
        <p:txBody>
          <a:bodyPr wrap="square" rtlCol="0">
            <a:spAutoFit/>
          </a:bodyPr>
          <a:lstStyle/>
          <a:p>
            <a:pPr algn="ctr"/>
            <a:r>
              <a:rPr lang="en-GB" sz="3600" b="1" dirty="0">
                <a:solidFill>
                  <a:schemeClr val="bg1"/>
                </a:solidFill>
                <a:latin typeface="League Spartan" panose="00000800000000000000" pitchFamily="50" charset="0"/>
                <a:ea typeface="Lato" panose="020F0502020204030203" pitchFamily="34" charset="0"/>
                <a:cs typeface="Lato" panose="020F0502020204030203" pitchFamily="34" charset="0"/>
              </a:rPr>
              <a:t>Drug and alcohol education</a:t>
            </a:r>
          </a:p>
          <a:p>
            <a:pPr algn="ctr"/>
            <a:r>
              <a:rPr lang="en-GB" sz="3600" b="1" dirty="0">
                <a:solidFill>
                  <a:schemeClr val="bg1"/>
                </a:solidFill>
                <a:latin typeface="League Spartan" panose="00000800000000000000" pitchFamily="50" charset="0"/>
                <a:ea typeface="Lato" panose="020F0502020204030203" pitchFamily="34" charset="0"/>
                <a:cs typeface="Lato" panose="020F0502020204030203" pitchFamily="34" charset="0"/>
              </a:rPr>
              <a:t>KS1</a:t>
            </a:r>
          </a:p>
        </p:txBody>
      </p:sp>
      <p:sp>
        <p:nvSpPr>
          <p:cNvPr id="5" name="Slide Number Placeholder 4"/>
          <p:cNvSpPr>
            <a:spLocks noGrp="1"/>
          </p:cNvSpPr>
          <p:nvPr>
            <p:ph type="sldNum" sz="quarter" idx="12"/>
          </p:nvPr>
        </p:nvSpPr>
        <p:spPr/>
        <p:txBody>
          <a:bodyPr/>
          <a:lstStyle/>
          <a:p>
            <a:fld id="{2D651D86-383D-45DB-A701-76B5BFCFE28F}" type="slidenum">
              <a:rPr lang="en-GB" smtClean="0"/>
              <a:t>1</a:t>
            </a:fld>
            <a:endParaRPr lang="en-GB" dirty="0"/>
          </a:p>
        </p:txBody>
      </p:sp>
      <p:sp>
        <p:nvSpPr>
          <p:cNvPr id="7" name="Cloud Callout 6"/>
          <p:cNvSpPr/>
          <p:nvPr/>
        </p:nvSpPr>
        <p:spPr>
          <a:xfrm>
            <a:off x="5909731" y="195939"/>
            <a:ext cx="3697080" cy="1932775"/>
          </a:xfrm>
          <a:prstGeom prst="cloudCallout">
            <a:avLst>
              <a:gd name="adj1" fmla="val 50957"/>
              <a:gd name="adj2" fmla="val 74437"/>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GB" sz="2000" dirty="0">
                <a:solidFill>
                  <a:schemeClr val="tx1"/>
                </a:solidFill>
                <a:latin typeface="League Spartan" panose="00000800000000000000" pitchFamily="50" charset="0"/>
                <a:ea typeface="Lato" panose="020F0502020204030203" pitchFamily="34" charset="0"/>
                <a:cs typeface="Lato" panose="020F0502020204030203" pitchFamily="34" charset="0"/>
              </a:rPr>
              <a:t>Ensure you read the guidance before teaching the lesson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393" y="363207"/>
            <a:ext cx="1814538" cy="1024390"/>
          </a:xfrm>
          <a:prstGeom prst="rect">
            <a:avLst/>
          </a:prstGeom>
        </p:spPr>
      </p:pic>
      <p:sp>
        <p:nvSpPr>
          <p:cNvPr id="13" name="TextBox 12"/>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pic>
        <p:nvPicPr>
          <p:cNvPr id="6" name="Picture Placeholder 5">
            <a:extLst>
              <a:ext uri="{FF2B5EF4-FFF2-40B4-BE49-F238E27FC236}">
                <a16:creationId xmlns:a16="http://schemas.microsoft.com/office/drawing/2014/main" id="{635451B6-A966-453D-B3E2-001274A8DBF0}"/>
              </a:ext>
            </a:extLst>
          </p:cNvPr>
          <p:cNvPicPr>
            <a:picLocks noGrp="1" noChangeAspect="1"/>
          </p:cNvPicPr>
          <p:nvPr>
            <p:ph type="pic" sz="quarter" idx="14"/>
          </p:nvPr>
        </p:nvPicPr>
        <p:blipFill>
          <a:blip r:embed="rId4" cstate="hqprint">
            <a:extLst>
              <a:ext uri="{28A0092B-C50C-407E-A947-70E740481C1C}">
                <a14:useLocalDpi xmlns:a14="http://schemas.microsoft.com/office/drawing/2010/main" val="0"/>
              </a:ext>
            </a:extLst>
          </a:blip>
          <a:srcRect/>
          <a:stretch>
            <a:fillRect/>
          </a:stretch>
        </p:blipFill>
        <p:spPr>
          <a:xfrm>
            <a:off x="3224136" y="923391"/>
            <a:ext cx="2300831" cy="2300831"/>
          </a:xfrm>
          <a:prstGeom prst="rect">
            <a:avLst/>
          </a:prstGeom>
        </p:spPr>
      </p:pic>
      <p:sp>
        <p:nvSpPr>
          <p:cNvPr id="12" name="Footer Placeholder 1">
            <a:extLst>
              <a:ext uri="{FF2B5EF4-FFF2-40B4-BE49-F238E27FC236}">
                <a16:creationId xmlns:a16="http://schemas.microsoft.com/office/drawing/2014/main" id="{4091CA5D-42D9-495E-9C75-1A7350C2E8FD}"/>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pic>
        <p:nvPicPr>
          <p:cNvPr id="3" name="Picture 2">
            <a:hlinkClick r:id="rId5"/>
            <a:extLst>
              <a:ext uri="{FF2B5EF4-FFF2-40B4-BE49-F238E27FC236}">
                <a16:creationId xmlns:a16="http://schemas.microsoft.com/office/drawing/2014/main" id="{80B8E810-1A6E-4503-A960-905027C10B6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108489" y="2747304"/>
            <a:ext cx="2724043" cy="3853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1826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141327"/>
            <a:ext cx="11353800" cy="6215023"/>
          </a:xfrm>
          <a:prstGeom prst="rect">
            <a:avLst/>
          </a:prstGeom>
        </p:spPr>
      </p:pic>
      <p:sp>
        <p:nvSpPr>
          <p:cNvPr id="3" name="TextBox 2"/>
          <p:cNvSpPr txBox="1"/>
          <p:nvPr/>
        </p:nvSpPr>
        <p:spPr>
          <a:xfrm>
            <a:off x="738909" y="555375"/>
            <a:ext cx="10714182" cy="769441"/>
          </a:xfrm>
          <a:prstGeom prst="rect">
            <a:avLst/>
          </a:prstGeom>
          <a:noFill/>
        </p:spPr>
        <p:txBody>
          <a:bodyPr wrap="square" rtlCol="0">
            <a:spAutoFit/>
          </a:bodyPr>
          <a:lstStyle/>
          <a:p>
            <a:pPr algn="ctr"/>
            <a:r>
              <a:rPr lang="en-GB" sz="4400" b="1" dirty="0">
                <a:latin typeface="League Spartan" panose="00000800000000000000" pitchFamily="50" charset="0"/>
              </a:rPr>
              <a:t>Ground rules</a:t>
            </a:r>
          </a:p>
        </p:txBody>
      </p:sp>
      <p:sp>
        <p:nvSpPr>
          <p:cNvPr id="5" name="TextBox 4"/>
          <p:cNvSpPr txBox="1"/>
          <p:nvPr/>
        </p:nvSpPr>
        <p:spPr>
          <a:xfrm>
            <a:off x="2228849" y="1333236"/>
            <a:ext cx="7696201" cy="4832092"/>
          </a:xfrm>
          <a:prstGeom prst="rect">
            <a:avLst/>
          </a:prstGeom>
          <a:noFill/>
          <a:ln>
            <a:noFill/>
          </a:ln>
        </p:spPr>
        <p:txBody>
          <a:bodyPr wrap="square" rtlCol="0">
            <a:spAutoFit/>
          </a:bodyPr>
          <a:lstStyle/>
          <a:p>
            <a:r>
              <a:rPr lang="en-GB" sz="2800" dirty="0">
                <a:latin typeface="Lato" panose="020F0502020204030203" pitchFamily="34" charset="0"/>
                <a:ea typeface="Lato" panose="020F0502020204030203" pitchFamily="34" charset="0"/>
                <a:cs typeface="Lato" panose="020F0502020204030203" pitchFamily="34" charset="0"/>
              </a:rPr>
              <a:t>[Add your class rules here]</a:t>
            </a: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a:p>
            <a:endParaRPr lang="en-GB" sz="2800" b="1" dirty="0">
              <a:solidFill>
                <a:srgbClr val="CC99FF"/>
              </a:solidFill>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10</a:t>
            </a:fld>
            <a:endParaRPr lang="en-GB" dirty="0"/>
          </a:p>
        </p:txBody>
      </p:sp>
      <p:sp>
        <p:nvSpPr>
          <p:cNvPr id="7" name="Footer Placeholder 3">
            <a:extLst>
              <a:ext uri="{FF2B5EF4-FFF2-40B4-BE49-F238E27FC236}">
                <a16:creationId xmlns:a16="http://schemas.microsoft.com/office/drawing/2014/main" id="{7EFCA133-5C5B-4FC6-A1F2-C124B46B6C0E}"/>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spTree>
    <p:extLst>
      <p:ext uri="{BB962C8B-B14F-4D97-AF65-F5344CB8AC3E}">
        <p14:creationId xmlns:p14="http://schemas.microsoft.com/office/powerpoint/2010/main" val="2757244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25237"/>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Draw or list</a:t>
            </a:r>
          </a:p>
        </p:txBody>
      </p:sp>
      <p:sp>
        <p:nvSpPr>
          <p:cNvPr id="8" name="TextBox 7"/>
          <p:cNvSpPr txBox="1"/>
          <p:nvPr/>
        </p:nvSpPr>
        <p:spPr>
          <a:xfrm>
            <a:off x="245356" y="1442450"/>
            <a:ext cx="5770578" cy="4401205"/>
          </a:xfrm>
          <a:prstGeom prst="rect">
            <a:avLst/>
          </a:prstGeom>
          <a:noFill/>
        </p:spPr>
        <p:txBody>
          <a:bodyPr wrap="square" rtlCol="0">
            <a:spAutoFit/>
          </a:bodyPr>
          <a:lstStyle/>
          <a:p>
            <a:pPr marL="457200" lvl="0" indent="-457200">
              <a:buFont typeface="Arial" panose="020B0604020202020204" pitchFamily="34" charset="0"/>
              <a:buChar char="•"/>
            </a:pPr>
            <a:r>
              <a:rPr lang="en-GB" sz="2800" dirty="0"/>
              <a:t>Things that are good for bodies</a:t>
            </a:r>
          </a:p>
          <a:p>
            <a:pPr lvl="0"/>
            <a:endParaRPr lang="en-GB" sz="2800" dirty="0"/>
          </a:p>
          <a:p>
            <a:pPr lvl="0"/>
            <a:endParaRPr lang="en-GB" sz="2800" dirty="0"/>
          </a:p>
          <a:p>
            <a:pPr lvl="0"/>
            <a:endParaRPr lang="en-GB" sz="2800" dirty="0"/>
          </a:p>
          <a:p>
            <a:pPr lvl="0"/>
            <a:endParaRPr lang="en-GB" sz="2800" dirty="0"/>
          </a:p>
          <a:p>
            <a:pPr marL="457200" lvl="0" indent="-457200">
              <a:buFont typeface="Arial" panose="020B0604020202020204" pitchFamily="34" charset="0"/>
              <a:buChar char="•"/>
            </a:pPr>
            <a:r>
              <a:rPr lang="en-GB" sz="2800" dirty="0"/>
              <a:t>Things that are not so good for bodies</a:t>
            </a:r>
          </a:p>
          <a:p>
            <a:pPr lvl="0"/>
            <a:endParaRPr lang="en-GB" sz="2800" dirty="0"/>
          </a:p>
          <a:p>
            <a:pPr marL="457200" indent="-457200">
              <a:buFont typeface="Arial" panose="020B0604020202020204" pitchFamily="34" charset="0"/>
              <a:buChar char="•"/>
            </a:pPr>
            <a:endParaRPr lang="en-US" sz="2800" b="1" dirty="0">
              <a:latin typeface="Lato" panose="020B0604020202020204" charset="0"/>
              <a:ea typeface="Lato" panose="020B0604020202020204" charset="0"/>
              <a:cs typeface="Lato" panose="020B0604020202020204" charset="0"/>
            </a:endParaRPr>
          </a:p>
          <a:p>
            <a:pPr marL="457200" indent="-457200">
              <a:buFont typeface="Arial" panose="020B0604020202020204" pitchFamily="34" charset="0"/>
              <a:buChar char="•"/>
            </a:pPr>
            <a:endParaRPr lang="en-US" sz="2800" b="1" dirty="0">
              <a:latin typeface="Lato" panose="020B0604020202020204" charset="0"/>
              <a:ea typeface="Lato" panose="020B0604020202020204" charset="0"/>
              <a:cs typeface="Lato" panose="020B060402020202020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11</a:t>
            </a:fld>
            <a:endParaRPr lang="en-GB" dirty="0"/>
          </a:p>
        </p:txBody>
      </p:sp>
      <p:pic>
        <p:nvPicPr>
          <p:cNvPr id="9" name="Picture 8">
            <a:extLst>
              <a:ext uri="{FF2B5EF4-FFF2-40B4-BE49-F238E27FC236}">
                <a16:creationId xmlns:a16="http://schemas.microsoft.com/office/drawing/2014/main" id="{B7F2B10F-B9AA-4567-95FF-91617D4602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943"/>
          <a:stretch/>
        </p:blipFill>
        <p:spPr>
          <a:xfrm>
            <a:off x="7175943" y="1506823"/>
            <a:ext cx="4558857" cy="3844353"/>
          </a:xfrm>
          <a:prstGeom prst="rect">
            <a:avLst/>
          </a:prstGeom>
        </p:spPr>
      </p:pic>
      <p:sp>
        <p:nvSpPr>
          <p:cNvPr id="7" name="Footer Placeholder 3">
            <a:extLst>
              <a:ext uri="{FF2B5EF4-FFF2-40B4-BE49-F238E27FC236}">
                <a16:creationId xmlns:a16="http://schemas.microsoft.com/office/drawing/2014/main" id="{71759A1C-7F5C-4DE6-9928-18285E6906F7}"/>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pic>
        <p:nvPicPr>
          <p:cNvPr id="4" name="Picture 3">
            <a:extLst>
              <a:ext uri="{FF2B5EF4-FFF2-40B4-BE49-F238E27FC236}">
                <a16:creationId xmlns:a16="http://schemas.microsoft.com/office/drawing/2014/main" id="{675E33BC-5785-4409-9B96-4956F8CAE16B}"/>
              </a:ext>
            </a:extLst>
          </p:cNvPr>
          <p:cNvPicPr>
            <a:picLocks noChangeAspect="1"/>
          </p:cNvPicPr>
          <p:nvPr/>
        </p:nvPicPr>
        <p:blipFill>
          <a:blip r:embed="rId4"/>
          <a:stretch>
            <a:fillRect/>
          </a:stretch>
        </p:blipFill>
        <p:spPr>
          <a:xfrm>
            <a:off x="2624633" y="2173419"/>
            <a:ext cx="810898" cy="820667"/>
          </a:xfrm>
          <a:prstGeom prst="rect">
            <a:avLst/>
          </a:prstGeom>
        </p:spPr>
      </p:pic>
      <p:pic>
        <p:nvPicPr>
          <p:cNvPr id="10" name="Picture 9" descr="Right, Wrong, Red, Green, Icon, Symbol, Sign, Simple">
            <a:extLst>
              <a:ext uri="{FF2B5EF4-FFF2-40B4-BE49-F238E27FC236}">
                <a16:creationId xmlns:a16="http://schemas.microsoft.com/office/drawing/2014/main" id="{32988D7C-420F-4B1A-8D86-328FB7355DDC}"/>
              </a:ext>
            </a:extLst>
          </p:cNvPr>
          <p:cNvPicPr/>
          <p:nvPr/>
        </p:nvPicPr>
        <p:blipFill rotWithShape="1">
          <a:blip r:embed="rId5" cstate="print">
            <a:extLst>
              <a:ext uri="{28A0092B-C50C-407E-A947-70E740481C1C}">
                <a14:useLocalDpi xmlns:a14="http://schemas.microsoft.com/office/drawing/2010/main" val="0"/>
              </a:ext>
            </a:extLst>
          </a:blip>
          <a:srcRect r="52247"/>
          <a:stretch/>
        </p:blipFill>
        <p:spPr bwMode="auto">
          <a:xfrm>
            <a:off x="2624633" y="4799321"/>
            <a:ext cx="685227" cy="7239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6636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08637" y="2519554"/>
            <a:ext cx="10965901" cy="3662541"/>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will be able to: </a:t>
            </a:r>
          </a:p>
          <a:p>
            <a:pPr lvl="3"/>
            <a:endParaRPr lang="en-GB" sz="100" b="1" dirty="0">
              <a:latin typeface="Gill Sans MT" panose="020B0502020104020203" pitchFamily="34" charset="0"/>
            </a:endParaRPr>
          </a:p>
          <a:p>
            <a:pPr lvl="3"/>
            <a:r>
              <a:rPr lang="en-GB" sz="2400" dirty="0">
                <a:latin typeface="Lato" panose="020F0502020204030203" pitchFamily="34" charset="0"/>
                <a:ea typeface="Lato" panose="020F0502020204030203" pitchFamily="34" charset="0"/>
                <a:cs typeface="Lato" panose="020F0502020204030203" pitchFamily="34" charset="0"/>
              </a:rPr>
              <a:t> </a:t>
            </a:r>
            <a:endParaRPr lang="en-GB" sz="2400" b="1" dirty="0">
              <a:latin typeface="Lato" panose="020B0604020202020204" charset="0"/>
              <a:ea typeface="Lato" panose="020B0604020202020204" charset="0"/>
              <a:cs typeface="Lato" panose="020B0604020202020204" charset="0"/>
            </a:endParaRPr>
          </a:p>
          <a:p>
            <a:pPr marL="914400" lvl="1" indent="-457200">
              <a:spcBef>
                <a:spcPts val="1200"/>
              </a:spcBef>
              <a:spcAft>
                <a:spcPts val="600"/>
              </a:spcAft>
              <a:buSzPct val="202000"/>
              <a:buBlip>
                <a:blip r:embed="rId3"/>
              </a:buBlip>
            </a:pPr>
            <a:r>
              <a:rPr lang="en-GB" sz="2400" dirty="0">
                <a:latin typeface="Lato" panose="020B0604020202020204" charset="0"/>
                <a:ea typeface="Lato" panose="020B0604020202020204" charset="0"/>
                <a:cs typeface="Lato" panose="020B0604020202020204" charset="0"/>
              </a:rPr>
              <a:t>say how things that go into a person’s body and onto their skin can change how people look and feel</a:t>
            </a:r>
          </a:p>
          <a:p>
            <a:pPr marL="914400" lvl="1" indent="-457200">
              <a:spcBef>
                <a:spcPts val="1200"/>
              </a:spcBef>
              <a:spcAft>
                <a:spcPts val="600"/>
              </a:spcAft>
              <a:buSzPct val="202000"/>
              <a:buBlip>
                <a:blip r:embed="rId3"/>
              </a:buBlip>
            </a:pPr>
            <a:r>
              <a:rPr lang="en-GB" sz="2400" dirty="0">
                <a:latin typeface="Lato" panose="020B0604020202020204" charset="0"/>
                <a:ea typeface="Lato" panose="020B0604020202020204" charset="0"/>
                <a:cs typeface="Lato" panose="020B0604020202020204" charset="0"/>
              </a:rPr>
              <a:t>identify that some things that go into or onto bodies can be harmful </a:t>
            </a:r>
          </a:p>
          <a:p>
            <a:pPr marL="914400" lvl="1" indent="-457200">
              <a:spcBef>
                <a:spcPts val="1200"/>
              </a:spcBef>
              <a:spcAft>
                <a:spcPts val="600"/>
              </a:spcAft>
              <a:buSzPct val="202000"/>
              <a:buBlip>
                <a:blip r:embed="rId3"/>
              </a:buBlip>
            </a:pPr>
            <a:r>
              <a:rPr lang="en-GB" sz="2400" dirty="0">
                <a:latin typeface="Lato" panose="020B0604020202020204" charset="0"/>
                <a:ea typeface="Lato" panose="020B0604020202020204" charset="0"/>
                <a:cs typeface="Lato" panose="020B0604020202020204" charset="0"/>
              </a:rPr>
              <a:t>say what to do in situations with household products</a:t>
            </a:r>
          </a:p>
          <a:p>
            <a:pPr marL="914400" lvl="1" indent="-457200">
              <a:spcBef>
                <a:spcPts val="1200"/>
              </a:spcBef>
              <a:spcAft>
                <a:spcPts val="600"/>
              </a:spcAft>
              <a:buSzPct val="202000"/>
              <a:buBlip>
                <a:blip r:embed="rId3"/>
              </a:buBlip>
            </a:pPr>
            <a:r>
              <a:rPr lang="en-GB" sz="2400" dirty="0">
                <a:latin typeface="Lato" panose="020B0604020202020204" charset="0"/>
                <a:ea typeface="Lato" panose="020B0604020202020204" charset="0"/>
                <a:cs typeface="Lato" panose="020B0604020202020204" charset="0"/>
              </a:rPr>
              <a:t>recognise who to ask for help</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12</a:t>
            </a:fld>
            <a:endParaRPr lang="en-GB" dirty="0"/>
          </a:p>
        </p:txBody>
      </p:sp>
      <p:sp>
        <p:nvSpPr>
          <p:cNvPr id="10" name="TextBox 9"/>
          <p:cNvSpPr txBox="1"/>
          <p:nvPr/>
        </p:nvSpPr>
        <p:spPr>
          <a:xfrm>
            <a:off x="2277117" y="565504"/>
            <a:ext cx="9297421" cy="954107"/>
          </a:xfrm>
          <a:prstGeom prst="rect">
            <a:avLst/>
          </a:prstGeom>
          <a:solidFill>
            <a:schemeClr val="bg1"/>
          </a:solidFill>
        </p:spPr>
        <p:txBody>
          <a:bodyPr wrap="square" rtlCol="0">
            <a:spAutoFit/>
          </a:bodyPr>
          <a:lstStyle/>
          <a:p>
            <a:pPr>
              <a:buSzPct val="202000"/>
            </a:pPr>
            <a:r>
              <a:rPr lang="en-GB" sz="2800" dirty="0" smtClean="0">
                <a:latin typeface="League Spartan" panose="020B0604020202020204" charset="0"/>
              </a:rPr>
              <a:t>We are learning about </a:t>
            </a:r>
            <a:r>
              <a:rPr lang="en-GB" sz="2800" dirty="0">
                <a:latin typeface="League Spartan" panose="020B0604020202020204" charset="0"/>
              </a:rPr>
              <a:t>things that go into </a:t>
            </a:r>
            <a:r>
              <a:rPr lang="en-GB" sz="2800" dirty="0" smtClean="0">
                <a:latin typeface="League Spartan" panose="020B0604020202020204" charset="0"/>
              </a:rPr>
              <a:t>bodies and onto skin </a:t>
            </a:r>
            <a:r>
              <a:rPr lang="en-GB" sz="2800" dirty="0">
                <a:latin typeface="League Spartan" panose="020B0604020202020204" charset="0"/>
              </a:rPr>
              <a:t>and how this can make people feel</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676" y="471725"/>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942109" y="2047129"/>
            <a:ext cx="877333" cy="1001704"/>
          </a:xfrm>
          <a:prstGeom prst="rect">
            <a:avLst/>
          </a:prstGeom>
        </p:spPr>
      </p:pic>
      <p:sp>
        <p:nvSpPr>
          <p:cNvPr id="8" name="Footer Placeholder 3">
            <a:extLst>
              <a:ext uri="{FF2B5EF4-FFF2-40B4-BE49-F238E27FC236}">
                <a16:creationId xmlns:a16="http://schemas.microsoft.com/office/drawing/2014/main" id="{086EC833-6B05-40A4-9B1A-90613E0FE3C1}"/>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spTree>
    <p:extLst>
      <p:ext uri="{BB962C8B-B14F-4D97-AF65-F5344CB8AC3E}">
        <p14:creationId xmlns:p14="http://schemas.microsoft.com/office/powerpoint/2010/main" val="1559488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0FCE22-45F1-48EE-987B-EA22F4BB368F}"/>
              </a:ext>
            </a:extLst>
          </p:cNvPr>
          <p:cNvSpPr>
            <a:spLocks noGrp="1"/>
          </p:cNvSpPr>
          <p:nvPr>
            <p:ph type="sldNum" sz="quarter" idx="12"/>
          </p:nvPr>
        </p:nvSpPr>
        <p:spPr/>
        <p:txBody>
          <a:bodyPr/>
          <a:lstStyle/>
          <a:p>
            <a:fld id="{2D651D86-383D-45DB-A701-76B5BFCFE28F}" type="slidenum">
              <a:rPr lang="en-GB" smtClean="0"/>
              <a:pPr/>
              <a:t>13</a:t>
            </a:fld>
            <a:endParaRPr lang="en-GB" dirty="0"/>
          </a:p>
        </p:txBody>
      </p:sp>
      <p:sp>
        <p:nvSpPr>
          <p:cNvPr id="16" name="TextBox 15">
            <a:extLst>
              <a:ext uri="{FF2B5EF4-FFF2-40B4-BE49-F238E27FC236}">
                <a16:creationId xmlns:a16="http://schemas.microsoft.com/office/drawing/2014/main" id="{A262D5C9-C473-44EA-A643-BF498A61A9DD}"/>
              </a:ext>
            </a:extLst>
          </p:cNvPr>
          <p:cNvSpPr txBox="1"/>
          <p:nvPr/>
        </p:nvSpPr>
        <p:spPr>
          <a:xfrm>
            <a:off x="276201" y="291172"/>
            <a:ext cx="11506496"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Introduction</a:t>
            </a:r>
          </a:p>
        </p:txBody>
      </p:sp>
      <p:sp>
        <p:nvSpPr>
          <p:cNvPr id="19" name="Rectangle 18">
            <a:extLst>
              <a:ext uri="{FF2B5EF4-FFF2-40B4-BE49-F238E27FC236}">
                <a16:creationId xmlns:a16="http://schemas.microsoft.com/office/drawing/2014/main" id="{53BA6F42-5817-46F8-B92D-89263B139FE1}"/>
              </a:ext>
            </a:extLst>
          </p:cNvPr>
          <p:cNvSpPr/>
          <p:nvPr/>
        </p:nvSpPr>
        <p:spPr>
          <a:xfrm>
            <a:off x="276201" y="1780423"/>
            <a:ext cx="6933169" cy="4401205"/>
          </a:xfrm>
          <a:prstGeom prst="rect">
            <a:avLst/>
          </a:prstGeom>
        </p:spPr>
        <p:txBody>
          <a:bodyPr wrap="square">
            <a:spAutoFit/>
          </a:bodyPr>
          <a:lstStyle/>
          <a:p>
            <a:pPr marL="457200" indent="-457200">
              <a:lnSpc>
                <a:spcPct val="200000"/>
              </a:lnSpc>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What things might go into the mouth?</a:t>
            </a:r>
          </a:p>
          <a:p>
            <a:pPr marL="457200" indent="-457200">
              <a:lnSpc>
                <a:spcPct val="200000"/>
              </a:lnSpc>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What might go into the nose or ears?</a:t>
            </a:r>
          </a:p>
          <a:p>
            <a:pPr marL="457200" indent="-457200">
              <a:lnSpc>
                <a:spcPct val="200000"/>
              </a:lnSpc>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What things might go onto the skin?</a:t>
            </a:r>
          </a:p>
          <a:p>
            <a:pPr>
              <a:lnSpc>
                <a:spcPct val="200000"/>
              </a:lnSpc>
            </a:pPr>
            <a:endParaRPr lang="en-GB" sz="2800" dirty="0">
              <a:latin typeface="Lato" panose="020B0604020202020204" charset="0"/>
              <a:ea typeface="Lato" panose="020B0604020202020204" charset="0"/>
              <a:cs typeface="Lato" panose="020B0604020202020204" charset="0"/>
            </a:endParaRPr>
          </a:p>
          <a:p>
            <a:pPr>
              <a:lnSpc>
                <a:spcPct val="200000"/>
              </a:lnSpc>
            </a:pPr>
            <a:endParaRPr lang="en-GB" sz="2800" dirty="0">
              <a:latin typeface="Lato" panose="020B0604020202020204" charset="0"/>
              <a:ea typeface="Lato" panose="020B0604020202020204" charset="0"/>
              <a:cs typeface="Lato" panose="020B0604020202020204" charset="0"/>
            </a:endParaRPr>
          </a:p>
        </p:txBody>
      </p:sp>
      <p:sp>
        <p:nvSpPr>
          <p:cNvPr id="14" name="Footer Placeholder 3">
            <a:extLst>
              <a:ext uri="{FF2B5EF4-FFF2-40B4-BE49-F238E27FC236}">
                <a16:creationId xmlns:a16="http://schemas.microsoft.com/office/drawing/2014/main" id="{E723CF43-2C8C-477D-BD16-11ED2B9682CA}"/>
              </a:ext>
            </a:extLst>
          </p:cNvPr>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pic>
        <p:nvPicPr>
          <p:cNvPr id="17" name="Picture 16" descr="Image result for stick person">
            <a:extLst>
              <a:ext uri="{FF2B5EF4-FFF2-40B4-BE49-F238E27FC236}">
                <a16:creationId xmlns:a16="http://schemas.microsoft.com/office/drawing/2014/main" id="{CF5872AC-7806-445C-8B7C-E5F7EFBC1B2D}"/>
              </a:ext>
            </a:extLst>
          </p:cNvPr>
          <p:cNvPicPr/>
          <p:nvPr/>
        </p:nvPicPr>
        <p:blipFill rotWithShape="1">
          <a:blip r:embed="rId3">
            <a:extLst>
              <a:ext uri="{28A0092B-C50C-407E-A947-70E740481C1C}">
                <a14:useLocalDpi xmlns:a14="http://schemas.microsoft.com/office/drawing/2010/main" val="0"/>
              </a:ext>
            </a:extLst>
          </a:blip>
          <a:srcRect l="15539" r="15710"/>
          <a:stretch/>
        </p:blipFill>
        <p:spPr bwMode="auto">
          <a:xfrm>
            <a:off x="7959692" y="1115490"/>
            <a:ext cx="2968575" cy="5458582"/>
          </a:xfrm>
          <a:prstGeom prst="rect">
            <a:avLst/>
          </a:prstGeom>
          <a:noFill/>
          <a:ln>
            <a:noFill/>
          </a:ln>
        </p:spPr>
      </p:pic>
      <p:cxnSp>
        <p:nvCxnSpPr>
          <p:cNvPr id="4" name="Straight Arrow Connector 3">
            <a:extLst>
              <a:ext uri="{FF2B5EF4-FFF2-40B4-BE49-F238E27FC236}">
                <a16:creationId xmlns:a16="http://schemas.microsoft.com/office/drawing/2014/main" id="{8531401D-55CA-4E63-888E-5408C1CD8467}"/>
              </a:ext>
            </a:extLst>
          </p:cNvPr>
          <p:cNvCxnSpPr/>
          <p:nvPr/>
        </p:nvCxnSpPr>
        <p:spPr>
          <a:xfrm flipV="1">
            <a:off x="6766560" y="2102218"/>
            <a:ext cx="2677419" cy="312419"/>
          </a:xfrm>
          <a:prstGeom prst="straightConnector1">
            <a:avLst/>
          </a:prstGeom>
          <a:ln w="38100">
            <a:solidFill>
              <a:srgbClr val="95519E"/>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C1CFA66-6677-45B0-A2FB-7A2F4AAC1897}"/>
              </a:ext>
            </a:extLst>
          </p:cNvPr>
          <p:cNvCxnSpPr>
            <a:cxnSpLocks/>
          </p:cNvCxnSpPr>
          <p:nvPr/>
        </p:nvCxnSpPr>
        <p:spPr>
          <a:xfrm flipV="1">
            <a:off x="6766560" y="3981026"/>
            <a:ext cx="1249242" cy="69979"/>
          </a:xfrm>
          <a:prstGeom prst="straightConnector1">
            <a:avLst/>
          </a:prstGeom>
          <a:ln w="38100">
            <a:solidFill>
              <a:srgbClr val="95519E"/>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901502A-853F-4C5A-8F00-489B11F42A72}"/>
              </a:ext>
            </a:extLst>
          </p:cNvPr>
          <p:cNvCxnSpPr>
            <a:cxnSpLocks/>
          </p:cNvCxnSpPr>
          <p:nvPr/>
        </p:nvCxnSpPr>
        <p:spPr>
          <a:xfrm flipV="1">
            <a:off x="6847367" y="2498651"/>
            <a:ext cx="1763233" cy="669852"/>
          </a:xfrm>
          <a:prstGeom prst="straightConnector1">
            <a:avLst/>
          </a:prstGeom>
          <a:ln w="38100">
            <a:solidFill>
              <a:srgbClr val="95519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8595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A94760-33D9-4765-95DE-872EAB7D4998}"/>
              </a:ext>
            </a:extLst>
          </p:cNvPr>
          <p:cNvSpPr txBox="1"/>
          <p:nvPr/>
        </p:nvSpPr>
        <p:spPr>
          <a:xfrm>
            <a:off x="276201" y="382612"/>
            <a:ext cx="11506496"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Paired discussion</a:t>
            </a:r>
          </a:p>
        </p:txBody>
      </p:sp>
      <p:sp>
        <p:nvSpPr>
          <p:cNvPr id="3" name="Rectangle 2">
            <a:extLst>
              <a:ext uri="{FF2B5EF4-FFF2-40B4-BE49-F238E27FC236}">
                <a16:creationId xmlns:a16="http://schemas.microsoft.com/office/drawing/2014/main" id="{5336F2D0-D23C-4A22-BA23-CEA487F4637A}"/>
              </a:ext>
            </a:extLst>
          </p:cNvPr>
          <p:cNvSpPr/>
          <p:nvPr/>
        </p:nvSpPr>
        <p:spPr>
          <a:xfrm>
            <a:off x="733401" y="1841242"/>
            <a:ext cx="6398524" cy="4524315"/>
          </a:xfrm>
          <a:prstGeom prst="rect">
            <a:avLst/>
          </a:prstGeom>
        </p:spPr>
        <p:txBody>
          <a:bodyPr wrap="square">
            <a:spAutoFit/>
          </a:bodyPr>
          <a:lstStyle/>
          <a:p>
            <a:r>
              <a:rPr lang="en-GB" sz="3200" dirty="0">
                <a:latin typeface="Lato" panose="020B0604020202020204" charset="0"/>
                <a:ea typeface="Lato" panose="020B0604020202020204" charset="0"/>
                <a:cs typeface="Lato" panose="020B0604020202020204" charset="0"/>
              </a:rPr>
              <a:t>Think about the example you have been given with your partner.</a:t>
            </a:r>
          </a:p>
          <a:p>
            <a:endParaRPr lang="en-GB" sz="3200" dirty="0">
              <a:latin typeface="Lato" panose="020B0604020202020204" charset="0"/>
              <a:ea typeface="Lato" panose="020B0604020202020204" charset="0"/>
              <a:cs typeface="Lato" panose="020B0604020202020204" charset="0"/>
            </a:endParaRPr>
          </a:p>
          <a:p>
            <a:pPr marL="457200" lvl="0" indent="-457200">
              <a:buFont typeface="Arial" panose="020B0604020202020204" pitchFamily="34" charset="0"/>
              <a:buChar char="•"/>
            </a:pPr>
            <a:r>
              <a:rPr lang="en-GB" sz="3200" dirty="0">
                <a:latin typeface="Lato" panose="020B0604020202020204" charset="0"/>
                <a:ea typeface="Lato" panose="020B0604020202020204" charset="0"/>
                <a:cs typeface="Lato" panose="020B0604020202020204" charset="0"/>
              </a:rPr>
              <a:t>How does it change how the person looks and/or feels?</a:t>
            </a:r>
          </a:p>
          <a:p>
            <a:pPr marL="457200" lvl="0" indent="-457200">
              <a:buFont typeface="Arial" panose="020B0604020202020204" pitchFamily="34" charset="0"/>
              <a:buChar char="•"/>
            </a:pPr>
            <a:r>
              <a:rPr lang="en-GB" sz="3200" dirty="0">
                <a:latin typeface="Lato" panose="020B0604020202020204" charset="0"/>
                <a:ea typeface="Lato" panose="020B0604020202020204" charset="0"/>
                <a:cs typeface="Lato" panose="020B0604020202020204" charset="0"/>
              </a:rPr>
              <a:t>Is it good or not so good for bodies?</a:t>
            </a:r>
          </a:p>
          <a:p>
            <a:endParaRPr lang="en-GB" sz="3200" dirty="0">
              <a:latin typeface="Lato" panose="020B0604020202020204" charset="0"/>
              <a:ea typeface="Lato" panose="020B0604020202020204" charset="0"/>
              <a:cs typeface="Lato" panose="020B0604020202020204" charset="0"/>
            </a:endParaRPr>
          </a:p>
          <a:p>
            <a:endParaRPr lang="en-GB" sz="3200" dirty="0">
              <a:latin typeface="Lato" panose="020B0604020202020204" charset="0"/>
              <a:ea typeface="Lato" panose="020B0604020202020204" charset="0"/>
              <a:cs typeface="Lato" panose="020B0604020202020204" charset="0"/>
            </a:endParaRPr>
          </a:p>
        </p:txBody>
      </p:sp>
      <p:pic>
        <p:nvPicPr>
          <p:cNvPr id="6" name="Picture 5" descr="Image result for stick person">
            <a:extLst>
              <a:ext uri="{FF2B5EF4-FFF2-40B4-BE49-F238E27FC236}">
                <a16:creationId xmlns:a16="http://schemas.microsoft.com/office/drawing/2014/main" id="{F9AE918D-0F5A-4A20-9F7B-75DEE5F7F9FA}"/>
              </a:ext>
            </a:extLst>
          </p:cNvPr>
          <p:cNvPicPr/>
          <p:nvPr/>
        </p:nvPicPr>
        <p:blipFill rotWithShape="1">
          <a:blip r:embed="rId3">
            <a:extLst>
              <a:ext uri="{28A0092B-C50C-407E-A947-70E740481C1C}">
                <a14:useLocalDpi xmlns:a14="http://schemas.microsoft.com/office/drawing/2010/main" val="0"/>
              </a:ext>
            </a:extLst>
          </a:blip>
          <a:srcRect l="15539" r="15710"/>
          <a:stretch/>
        </p:blipFill>
        <p:spPr bwMode="auto">
          <a:xfrm>
            <a:off x="8220949" y="1227909"/>
            <a:ext cx="2968575" cy="5458582"/>
          </a:xfrm>
          <a:prstGeom prst="rect">
            <a:avLst/>
          </a:prstGeom>
          <a:noFill/>
          <a:ln>
            <a:noFill/>
          </a:ln>
        </p:spPr>
      </p:pic>
    </p:spTree>
    <p:extLst>
      <p:ext uri="{BB962C8B-B14F-4D97-AF65-F5344CB8AC3E}">
        <p14:creationId xmlns:p14="http://schemas.microsoft.com/office/powerpoint/2010/main" val="3859520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582A03-ED0F-4FBB-B851-8E046F43F18E}"/>
              </a:ext>
            </a:extLst>
          </p:cNvPr>
          <p:cNvSpPr txBox="1"/>
          <p:nvPr/>
        </p:nvSpPr>
        <p:spPr>
          <a:xfrm>
            <a:off x="276201" y="382612"/>
            <a:ext cx="11506496"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Helpful or harmful card sort</a:t>
            </a:r>
          </a:p>
        </p:txBody>
      </p:sp>
      <p:pic>
        <p:nvPicPr>
          <p:cNvPr id="4" name="Picture 3">
            <a:extLst>
              <a:ext uri="{FF2B5EF4-FFF2-40B4-BE49-F238E27FC236}">
                <a16:creationId xmlns:a16="http://schemas.microsoft.com/office/drawing/2014/main" id="{05C6DEE1-FAD9-4EDA-9164-39D77F08EE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958" b="29919"/>
          <a:stretch/>
        </p:blipFill>
        <p:spPr>
          <a:xfrm>
            <a:off x="150645" y="5925583"/>
            <a:ext cx="766525" cy="844077"/>
          </a:xfrm>
          <a:prstGeom prst="rect">
            <a:avLst/>
          </a:prstGeom>
        </p:spPr>
      </p:pic>
      <p:pic>
        <p:nvPicPr>
          <p:cNvPr id="5" name="Picture 4">
            <a:extLst>
              <a:ext uri="{FF2B5EF4-FFF2-40B4-BE49-F238E27FC236}">
                <a16:creationId xmlns:a16="http://schemas.microsoft.com/office/drawing/2014/main" id="{DBA7EEE8-FBA1-4028-A3D3-6A98D3C4B6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60697">
            <a:off x="1178065" y="5844509"/>
            <a:ext cx="541329" cy="871680"/>
          </a:xfrm>
          <a:prstGeom prst="rect">
            <a:avLst/>
          </a:prstGeom>
        </p:spPr>
      </p:pic>
      <p:sp>
        <p:nvSpPr>
          <p:cNvPr id="6" name="Rectangle 5">
            <a:extLst>
              <a:ext uri="{FF2B5EF4-FFF2-40B4-BE49-F238E27FC236}">
                <a16:creationId xmlns:a16="http://schemas.microsoft.com/office/drawing/2014/main" id="{E726C9A2-B475-4C19-AD17-3E35A5A29A95}"/>
              </a:ext>
            </a:extLst>
          </p:cNvPr>
          <p:cNvSpPr/>
          <p:nvPr/>
        </p:nvSpPr>
        <p:spPr>
          <a:xfrm rot="20275253">
            <a:off x="1962655" y="3817934"/>
            <a:ext cx="1775637" cy="1111102"/>
          </a:xfrm>
          <a:prstGeom prst="rect">
            <a:avLst/>
          </a:prstGeom>
          <a:solidFill>
            <a:srgbClr val="9551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12214085-09A6-4F1A-8872-10F7EF899D93}"/>
              </a:ext>
            </a:extLst>
          </p:cNvPr>
          <p:cNvSpPr/>
          <p:nvPr/>
        </p:nvSpPr>
        <p:spPr>
          <a:xfrm rot="21092968">
            <a:off x="1962654" y="4171400"/>
            <a:ext cx="1775637" cy="1111102"/>
          </a:xfrm>
          <a:prstGeom prst="rect">
            <a:avLst/>
          </a:prstGeom>
          <a:solidFill>
            <a:srgbClr val="9551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CF104BB-04D5-43B0-843F-6F246F0F9F0D}"/>
              </a:ext>
            </a:extLst>
          </p:cNvPr>
          <p:cNvSpPr/>
          <p:nvPr/>
        </p:nvSpPr>
        <p:spPr>
          <a:xfrm rot="1042500">
            <a:off x="8663432" y="4171401"/>
            <a:ext cx="1775637" cy="1111102"/>
          </a:xfrm>
          <a:prstGeom prst="rect">
            <a:avLst/>
          </a:prstGeom>
          <a:solidFill>
            <a:srgbClr val="9551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83403CCD-1DE6-4E79-81FA-83BD2E1216C8}"/>
              </a:ext>
            </a:extLst>
          </p:cNvPr>
          <p:cNvSpPr/>
          <p:nvPr/>
        </p:nvSpPr>
        <p:spPr>
          <a:xfrm rot="633825">
            <a:off x="8396795" y="3759324"/>
            <a:ext cx="1775637" cy="1111102"/>
          </a:xfrm>
          <a:prstGeom prst="rect">
            <a:avLst/>
          </a:prstGeom>
          <a:solidFill>
            <a:srgbClr val="9551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6A67E5DA-AC2D-472B-8408-D5650380B951}"/>
              </a:ext>
            </a:extLst>
          </p:cNvPr>
          <p:cNvSpPr/>
          <p:nvPr/>
        </p:nvSpPr>
        <p:spPr>
          <a:xfrm>
            <a:off x="1695170" y="1443634"/>
            <a:ext cx="9950741" cy="523220"/>
          </a:xfrm>
          <a:prstGeom prst="rect">
            <a:avLst/>
          </a:prstGeom>
        </p:spPr>
        <p:txBody>
          <a:bodyPr wrap="square">
            <a:spAutoFit/>
          </a:bodyPr>
          <a:lstStyle/>
          <a:p>
            <a:r>
              <a:rPr lang="en-GB" sz="2800" dirty="0">
                <a:latin typeface="Lato" panose="020B0604020202020204" charset="0"/>
                <a:ea typeface="Lato" panose="020B0604020202020204" charset="0"/>
                <a:cs typeface="Lato" panose="020B0604020202020204" charset="0"/>
              </a:rPr>
              <a:t>Is the picture on the card helpful or harmful to bodies?</a:t>
            </a:r>
          </a:p>
        </p:txBody>
      </p:sp>
      <p:sp>
        <p:nvSpPr>
          <p:cNvPr id="11" name="Content Placeholder 2">
            <a:extLst>
              <a:ext uri="{FF2B5EF4-FFF2-40B4-BE49-F238E27FC236}">
                <a16:creationId xmlns:a16="http://schemas.microsoft.com/office/drawing/2014/main" id="{0B7B47C0-02CC-4DF9-9938-946348CD868E}"/>
              </a:ext>
            </a:extLst>
          </p:cNvPr>
          <p:cNvSpPr txBox="1">
            <a:spLocks/>
          </p:cNvSpPr>
          <p:nvPr/>
        </p:nvSpPr>
        <p:spPr>
          <a:xfrm>
            <a:off x="3677505" y="2333969"/>
            <a:ext cx="4836990" cy="6037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latin typeface="Lato" panose="020B0604020202020204" charset="0"/>
                <a:ea typeface="Lato" panose="020B0604020202020204" charset="0"/>
                <a:cs typeface="Lato" panose="020B0604020202020204" charset="0"/>
              </a:rPr>
              <a:t>Sort the cards into two piles.</a:t>
            </a:r>
          </a:p>
        </p:txBody>
      </p:sp>
      <p:sp>
        <p:nvSpPr>
          <p:cNvPr id="12" name="TextBox 11">
            <a:extLst>
              <a:ext uri="{FF2B5EF4-FFF2-40B4-BE49-F238E27FC236}">
                <a16:creationId xmlns:a16="http://schemas.microsoft.com/office/drawing/2014/main" id="{439322D6-6403-47C0-8943-BC1091865F68}"/>
              </a:ext>
            </a:extLst>
          </p:cNvPr>
          <p:cNvSpPr txBox="1"/>
          <p:nvPr/>
        </p:nvSpPr>
        <p:spPr>
          <a:xfrm>
            <a:off x="1885945" y="2921164"/>
            <a:ext cx="1835021" cy="584775"/>
          </a:xfrm>
          <a:prstGeom prst="rect">
            <a:avLst/>
          </a:prstGeom>
          <a:noFill/>
        </p:spPr>
        <p:txBody>
          <a:bodyPr wrap="square" rtlCol="0">
            <a:spAutoFit/>
          </a:bodyPr>
          <a:lstStyle/>
          <a:p>
            <a:r>
              <a:rPr lang="en-GB" sz="3200" b="1" dirty="0">
                <a:solidFill>
                  <a:srgbClr val="95519E"/>
                </a:solidFill>
                <a:latin typeface="Lato" panose="020B0604020202020204" charset="0"/>
                <a:ea typeface="Lato" panose="020B0604020202020204" charset="0"/>
                <a:cs typeface="Lato" panose="020B0604020202020204" charset="0"/>
              </a:rPr>
              <a:t>Helpful</a:t>
            </a:r>
          </a:p>
        </p:txBody>
      </p:sp>
      <p:sp>
        <p:nvSpPr>
          <p:cNvPr id="13" name="TextBox 12">
            <a:extLst>
              <a:ext uri="{FF2B5EF4-FFF2-40B4-BE49-F238E27FC236}">
                <a16:creationId xmlns:a16="http://schemas.microsoft.com/office/drawing/2014/main" id="{434593E6-E734-478B-AFF1-EA695C481B91}"/>
              </a:ext>
            </a:extLst>
          </p:cNvPr>
          <p:cNvSpPr txBox="1"/>
          <p:nvPr/>
        </p:nvSpPr>
        <p:spPr>
          <a:xfrm>
            <a:off x="8538041" y="3021201"/>
            <a:ext cx="1835021" cy="584775"/>
          </a:xfrm>
          <a:prstGeom prst="rect">
            <a:avLst/>
          </a:prstGeom>
          <a:noFill/>
        </p:spPr>
        <p:txBody>
          <a:bodyPr wrap="square" rtlCol="0">
            <a:spAutoFit/>
          </a:bodyPr>
          <a:lstStyle/>
          <a:p>
            <a:r>
              <a:rPr lang="en-GB" sz="3200" b="1" dirty="0">
                <a:solidFill>
                  <a:srgbClr val="95519E"/>
                </a:solidFill>
                <a:latin typeface="Lato" panose="020B0604020202020204" charset="0"/>
                <a:ea typeface="Lato" panose="020B0604020202020204" charset="0"/>
                <a:cs typeface="Lato" panose="020B0604020202020204" charset="0"/>
              </a:rPr>
              <a:t>Harmful</a:t>
            </a:r>
          </a:p>
        </p:txBody>
      </p:sp>
    </p:spTree>
    <p:extLst>
      <p:ext uri="{BB962C8B-B14F-4D97-AF65-F5344CB8AC3E}">
        <p14:creationId xmlns:p14="http://schemas.microsoft.com/office/powerpoint/2010/main" val="1061430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5519E"/>
                </a:solidFill>
                <a:latin typeface="League Spartan" panose="00000800000000000000" pitchFamily="50" charset="0"/>
              </a:rPr>
              <a:t>How do we know?</a:t>
            </a:r>
          </a:p>
        </p:txBody>
      </p:sp>
      <p:sp>
        <p:nvSpPr>
          <p:cNvPr id="3" name="Content Placeholder 2"/>
          <p:cNvSpPr>
            <a:spLocks noGrp="1"/>
          </p:cNvSpPr>
          <p:nvPr>
            <p:ph idx="1"/>
          </p:nvPr>
        </p:nvSpPr>
        <p:spPr/>
        <p:txBody>
          <a:bodyPr>
            <a:normAutofit/>
          </a:bodyPr>
          <a:lstStyle/>
          <a:p>
            <a:pPr marL="0" indent="0">
              <a:buNone/>
            </a:pPr>
            <a:r>
              <a:rPr lang="en-GB" sz="3200" dirty="0">
                <a:latin typeface="Lato" panose="020B0604020202020204"/>
              </a:rPr>
              <a:t>How do we know whether something might be harmful for bodies or not?</a:t>
            </a:r>
          </a:p>
        </p:txBody>
      </p:sp>
      <p:sp>
        <p:nvSpPr>
          <p:cNvPr id="4" name="TextBox 3"/>
          <p:cNvSpPr txBox="1"/>
          <p:nvPr/>
        </p:nvSpPr>
        <p:spPr>
          <a:xfrm>
            <a:off x="838200" y="3139440"/>
            <a:ext cx="3154680" cy="1200329"/>
          </a:xfrm>
          <a:prstGeom prst="rect">
            <a:avLst/>
          </a:prstGeom>
          <a:noFill/>
        </p:spPr>
        <p:txBody>
          <a:bodyPr wrap="square" rtlCol="0">
            <a:spAutoFit/>
          </a:bodyPr>
          <a:lstStyle/>
          <a:p>
            <a:pPr algn="ctr"/>
            <a:r>
              <a:rPr lang="en-GB" sz="3600" dirty="0">
                <a:solidFill>
                  <a:srgbClr val="95519E"/>
                </a:solidFill>
                <a:latin typeface="Lato" panose="020B0604020202020204"/>
              </a:rPr>
              <a:t>By looking at the label</a:t>
            </a:r>
          </a:p>
        </p:txBody>
      </p:sp>
      <p:sp>
        <p:nvSpPr>
          <p:cNvPr id="6" name="TextBox 5"/>
          <p:cNvSpPr txBox="1"/>
          <p:nvPr/>
        </p:nvSpPr>
        <p:spPr>
          <a:xfrm>
            <a:off x="4411980" y="2585443"/>
            <a:ext cx="4663440" cy="1754326"/>
          </a:xfrm>
          <a:prstGeom prst="rect">
            <a:avLst/>
          </a:prstGeom>
          <a:noFill/>
        </p:spPr>
        <p:txBody>
          <a:bodyPr wrap="square" rtlCol="0">
            <a:spAutoFit/>
          </a:bodyPr>
          <a:lstStyle/>
          <a:p>
            <a:pPr algn="ctr"/>
            <a:r>
              <a:rPr lang="en-GB" sz="3600" dirty="0">
                <a:solidFill>
                  <a:srgbClr val="95519E"/>
                </a:solidFill>
                <a:latin typeface="Lato" panose="020B0604020202020204"/>
              </a:rPr>
              <a:t>The product is kept in a safe place (a high shelf or a locked cupboard)</a:t>
            </a:r>
          </a:p>
        </p:txBody>
      </p:sp>
      <p:sp>
        <p:nvSpPr>
          <p:cNvPr id="7" name="TextBox 6"/>
          <p:cNvSpPr txBox="1"/>
          <p:nvPr/>
        </p:nvSpPr>
        <p:spPr>
          <a:xfrm>
            <a:off x="9246870" y="3986054"/>
            <a:ext cx="2164080" cy="1754326"/>
          </a:xfrm>
          <a:prstGeom prst="rect">
            <a:avLst/>
          </a:prstGeom>
          <a:noFill/>
        </p:spPr>
        <p:txBody>
          <a:bodyPr wrap="square" rtlCol="0">
            <a:spAutoFit/>
          </a:bodyPr>
          <a:lstStyle/>
          <a:p>
            <a:pPr algn="ctr"/>
            <a:r>
              <a:rPr lang="en-GB" sz="3600" dirty="0">
                <a:solidFill>
                  <a:srgbClr val="95519E"/>
                </a:solidFill>
                <a:latin typeface="Lato" panose="020B0604020202020204"/>
              </a:rPr>
              <a:t>Not allowed to touch it</a:t>
            </a:r>
          </a:p>
        </p:txBody>
      </p:sp>
      <p:sp>
        <p:nvSpPr>
          <p:cNvPr id="8" name="TextBox 7"/>
          <p:cNvSpPr txBox="1"/>
          <p:nvPr/>
        </p:nvSpPr>
        <p:spPr>
          <a:xfrm>
            <a:off x="2194560" y="5008840"/>
            <a:ext cx="5379720" cy="1200329"/>
          </a:xfrm>
          <a:prstGeom prst="rect">
            <a:avLst/>
          </a:prstGeom>
          <a:noFill/>
        </p:spPr>
        <p:txBody>
          <a:bodyPr wrap="square" rtlCol="0">
            <a:spAutoFit/>
          </a:bodyPr>
          <a:lstStyle/>
          <a:p>
            <a:pPr algn="ctr"/>
            <a:r>
              <a:rPr lang="en-GB" sz="3600" dirty="0">
                <a:solidFill>
                  <a:srgbClr val="95519E"/>
                </a:solidFill>
                <a:latin typeface="Lato" panose="020B0604020202020204"/>
              </a:rPr>
              <a:t>Can make someone poorly if they have too much</a:t>
            </a:r>
          </a:p>
        </p:txBody>
      </p:sp>
    </p:spTree>
    <p:extLst>
      <p:ext uri="{BB962C8B-B14F-4D97-AF65-F5344CB8AC3E}">
        <p14:creationId xmlns:p14="http://schemas.microsoft.com/office/powerpoint/2010/main" val="10658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C7F1E1-4E26-42C7-8F2E-89CFE1D1E7C5}"/>
              </a:ext>
            </a:extLst>
          </p:cNvPr>
          <p:cNvSpPr txBox="1"/>
          <p:nvPr/>
        </p:nvSpPr>
        <p:spPr>
          <a:xfrm>
            <a:off x="276201" y="382612"/>
            <a:ext cx="11506496"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Amrit’s dilemma</a:t>
            </a:r>
          </a:p>
        </p:txBody>
      </p:sp>
      <p:sp>
        <p:nvSpPr>
          <p:cNvPr id="3" name="Rectangle 2">
            <a:extLst>
              <a:ext uri="{FF2B5EF4-FFF2-40B4-BE49-F238E27FC236}">
                <a16:creationId xmlns:a16="http://schemas.microsoft.com/office/drawing/2014/main" id="{600B8FAA-EF83-4344-9EC2-0EF8EAE60956}"/>
              </a:ext>
            </a:extLst>
          </p:cNvPr>
          <p:cNvSpPr/>
          <p:nvPr/>
        </p:nvSpPr>
        <p:spPr>
          <a:xfrm>
            <a:off x="480324" y="1900834"/>
            <a:ext cx="5110580" cy="1384995"/>
          </a:xfrm>
          <a:prstGeom prst="rect">
            <a:avLst/>
          </a:prstGeom>
        </p:spPr>
        <p:txBody>
          <a:bodyPr wrap="square">
            <a:spAutoFit/>
          </a:bodyPr>
          <a:lstStyle/>
          <a:p>
            <a:r>
              <a:rPr lang="en-GB" sz="2800" dirty="0">
                <a:latin typeface="Lato" panose="020B0604020202020204" charset="0"/>
                <a:ea typeface="Lato" panose="020B0604020202020204" charset="0"/>
                <a:cs typeface="Lato" panose="020B0604020202020204" charset="0"/>
              </a:rPr>
              <a:t>Read the dilemma on the card:</a:t>
            </a:r>
          </a:p>
          <a:p>
            <a:pPr marL="457200" indent="-457200">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What would help Amrit?</a:t>
            </a:r>
          </a:p>
          <a:p>
            <a:pPr marL="457200" indent="-457200">
              <a:buFont typeface="Arial" panose="020B0604020202020204" pitchFamily="34" charset="0"/>
              <a:buChar char="•"/>
            </a:pPr>
            <a:r>
              <a:rPr lang="en-GB" sz="2800" dirty="0">
                <a:latin typeface="Lato" panose="020B0604020202020204" charset="0"/>
                <a:ea typeface="Lato" panose="020B0604020202020204" charset="0"/>
                <a:cs typeface="Lato" panose="020B0604020202020204" charset="0"/>
              </a:rPr>
              <a:t>What would not be helpful?</a:t>
            </a:r>
          </a:p>
        </p:txBody>
      </p:sp>
      <p:sp>
        <p:nvSpPr>
          <p:cNvPr id="4" name="Rectangle 3">
            <a:extLst>
              <a:ext uri="{FF2B5EF4-FFF2-40B4-BE49-F238E27FC236}">
                <a16:creationId xmlns:a16="http://schemas.microsoft.com/office/drawing/2014/main" id="{C8CE2A1B-30F2-426A-843F-9679D9A69489}"/>
              </a:ext>
            </a:extLst>
          </p:cNvPr>
          <p:cNvSpPr/>
          <p:nvPr/>
        </p:nvSpPr>
        <p:spPr>
          <a:xfrm>
            <a:off x="480324" y="3791807"/>
            <a:ext cx="4956710" cy="1384995"/>
          </a:xfrm>
          <a:prstGeom prst="rect">
            <a:avLst/>
          </a:prstGeom>
        </p:spPr>
        <p:txBody>
          <a:bodyPr wrap="square">
            <a:spAutoFit/>
          </a:bodyPr>
          <a:lstStyle/>
          <a:p>
            <a:r>
              <a:rPr lang="en-GB" sz="2800" dirty="0">
                <a:latin typeface="Lato" panose="020B0604020202020204" charset="0"/>
                <a:ea typeface="Lato" panose="020B0604020202020204" charset="0"/>
                <a:cs typeface="Lato" panose="020B0604020202020204" charset="0"/>
              </a:rPr>
              <a:t>Now talk to another pair who had the same card about your answers, do you agree?</a:t>
            </a:r>
          </a:p>
        </p:txBody>
      </p:sp>
      <p:pic>
        <p:nvPicPr>
          <p:cNvPr id="5" name="Picture 4">
            <a:extLst>
              <a:ext uri="{FF2B5EF4-FFF2-40B4-BE49-F238E27FC236}">
                <a16:creationId xmlns:a16="http://schemas.microsoft.com/office/drawing/2014/main" id="{5F6D5093-9962-4B48-ADDD-B89FD25C7E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958" b="29919"/>
          <a:stretch/>
        </p:blipFill>
        <p:spPr>
          <a:xfrm>
            <a:off x="150645" y="5925583"/>
            <a:ext cx="766525" cy="844077"/>
          </a:xfrm>
          <a:prstGeom prst="rect">
            <a:avLst/>
          </a:prstGeom>
        </p:spPr>
      </p:pic>
      <p:pic>
        <p:nvPicPr>
          <p:cNvPr id="6" name="Picture 5">
            <a:extLst>
              <a:ext uri="{FF2B5EF4-FFF2-40B4-BE49-F238E27FC236}">
                <a16:creationId xmlns:a16="http://schemas.microsoft.com/office/drawing/2014/main" id="{F8183223-F18F-4366-9D2E-BFE6EAA22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60697">
            <a:off x="1178064" y="5883679"/>
            <a:ext cx="541329" cy="871680"/>
          </a:xfrm>
          <a:prstGeom prst="rect">
            <a:avLst/>
          </a:prstGeom>
        </p:spPr>
      </p:pic>
      <p:pic>
        <p:nvPicPr>
          <p:cNvPr id="9" name="Picture 8">
            <a:extLst>
              <a:ext uri="{FF2B5EF4-FFF2-40B4-BE49-F238E27FC236}">
                <a16:creationId xmlns:a16="http://schemas.microsoft.com/office/drawing/2014/main" id="{35E1492B-7979-4BC7-A5FF-1E9C770763C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273302" y="2119348"/>
            <a:ext cx="5438374" cy="3057454"/>
          </a:xfrm>
          <a:prstGeom prst="rect">
            <a:avLst/>
          </a:prstGeom>
        </p:spPr>
      </p:pic>
    </p:spTree>
    <p:extLst>
      <p:ext uri="{BB962C8B-B14F-4D97-AF65-F5344CB8AC3E}">
        <p14:creationId xmlns:p14="http://schemas.microsoft.com/office/powerpoint/2010/main" val="1492609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F73B2E-F346-4055-9D22-DE9D7F67347D}"/>
              </a:ext>
            </a:extLst>
          </p:cNvPr>
          <p:cNvSpPr txBox="1"/>
          <p:nvPr/>
        </p:nvSpPr>
        <p:spPr>
          <a:xfrm>
            <a:off x="307440" y="385339"/>
            <a:ext cx="1166637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Getting support – People who help us</a:t>
            </a:r>
          </a:p>
        </p:txBody>
      </p:sp>
      <p:pic>
        <p:nvPicPr>
          <p:cNvPr id="3" name="Picture 2">
            <a:extLst>
              <a:ext uri="{FF2B5EF4-FFF2-40B4-BE49-F238E27FC236}">
                <a16:creationId xmlns:a16="http://schemas.microsoft.com/office/drawing/2014/main" id="{973CB815-4434-4B3E-B282-B231925629C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5707" y="4471158"/>
            <a:ext cx="2898105" cy="2001503"/>
          </a:xfrm>
          <a:prstGeom prst="rect">
            <a:avLst/>
          </a:prstGeom>
        </p:spPr>
      </p:pic>
      <p:sp>
        <p:nvSpPr>
          <p:cNvPr id="4" name="Rectangle 3">
            <a:extLst>
              <a:ext uri="{FF2B5EF4-FFF2-40B4-BE49-F238E27FC236}">
                <a16:creationId xmlns:a16="http://schemas.microsoft.com/office/drawing/2014/main" id="{484D6FAA-BEFA-4D72-8584-B5EDBB4F3451}"/>
              </a:ext>
            </a:extLst>
          </p:cNvPr>
          <p:cNvSpPr/>
          <p:nvPr/>
        </p:nvSpPr>
        <p:spPr>
          <a:xfrm>
            <a:off x="590946" y="1551335"/>
            <a:ext cx="11010108" cy="523220"/>
          </a:xfrm>
          <a:prstGeom prst="rect">
            <a:avLst/>
          </a:prstGeom>
        </p:spPr>
        <p:txBody>
          <a:bodyPr wrap="square">
            <a:spAutoFit/>
          </a:bodyPr>
          <a:lstStyle/>
          <a:p>
            <a:r>
              <a:rPr lang="en-GB" sz="2800" dirty="0">
                <a:latin typeface="Lato" panose="020B0604020202020204" charset="0"/>
                <a:ea typeface="Lato" panose="020B0604020202020204" charset="0"/>
                <a:cs typeface="Lato" panose="020B0604020202020204" charset="0"/>
              </a:rPr>
              <a:t>Listen to one of Amrit’s dilemmas as a class. Who could help Amrit?</a:t>
            </a:r>
          </a:p>
        </p:txBody>
      </p:sp>
      <p:sp>
        <p:nvSpPr>
          <p:cNvPr id="5" name="Rectangle 4">
            <a:extLst>
              <a:ext uri="{FF2B5EF4-FFF2-40B4-BE49-F238E27FC236}">
                <a16:creationId xmlns:a16="http://schemas.microsoft.com/office/drawing/2014/main" id="{52D6E46E-CE48-4E1D-8728-8459197DA6FC}"/>
              </a:ext>
            </a:extLst>
          </p:cNvPr>
          <p:cNvSpPr/>
          <p:nvPr/>
        </p:nvSpPr>
        <p:spPr>
          <a:xfrm>
            <a:off x="1249476" y="2386842"/>
            <a:ext cx="9576981" cy="523220"/>
          </a:xfrm>
          <a:prstGeom prst="rect">
            <a:avLst/>
          </a:prstGeom>
        </p:spPr>
        <p:txBody>
          <a:bodyPr wrap="none">
            <a:spAutoFit/>
          </a:bodyPr>
          <a:lstStyle/>
          <a:p>
            <a:r>
              <a:rPr lang="en-GB" sz="2800" dirty="0">
                <a:latin typeface="Lato" panose="020B0604020202020204" charset="0"/>
                <a:ea typeface="Lato" panose="020B0604020202020204" charset="0"/>
                <a:cs typeface="Lato" panose="020B0604020202020204" charset="0"/>
              </a:rPr>
              <a:t>Stand next to the label showing the person who could help</a:t>
            </a:r>
          </a:p>
        </p:txBody>
      </p:sp>
      <p:sp>
        <p:nvSpPr>
          <p:cNvPr id="10" name="TextBox 9">
            <a:extLst>
              <a:ext uri="{FF2B5EF4-FFF2-40B4-BE49-F238E27FC236}">
                <a16:creationId xmlns:a16="http://schemas.microsoft.com/office/drawing/2014/main" id="{433698EC-1D01-4A83-A5E4-573302A3334D}"/>
              </a:ext>
            </a:extLst>
          </p:cNvPr>
          <p:cNvSpPr txBox="1"/>
          <p:nvPr/>
        </p:nvSpPr>
        <p:spPr>
          <a:xfrm>
            <a:off x="770709" y="3252650"/>
            <a:ext cx="2429691" cy="769441"/>
          </a:xfrm>
          <a:prstGeom prst="rect">
            <a:avLst/>
          </a:prstGeom>
          <a:noFill/>
          <a:ln>
            <a:solidFill>
              <a:srgbClr val="95519E"/>
            </a:solidFill>
            <a:prstDash val="sysDash"/>
          </a:ln>
        </p:spPr>
        <p:txBody>
          <a:bodyPr wrap="square" rtlCol="0">
            <a:spAutoFit/>
          </a:bodyPr>
          <a:lstStyle/>
          <a:p>
            <a:pPr algn="ctr"/>
            <a:r>
              <a:rPr lang="en-GB" sz="4400" b="1" dirty="0">
                <a:latin typeface="Lato" panose="020B0604020202020204" charset="0"/>
                <a:ea typeface="Lato" panose="020B0604020202020204" charset="0"/>
                <a:cs typeface="Lato" panose="020B0604020202020204" charset="0"/>
              </a:rPr>
              <a:t>Teacher  </a:t>
            </a:r>
          </a:p>
        </p:txBody>
      </p:sp>
      <p:sp>
        <p:nvSpPr>
          <p:cNvPr id="11" name="TextBox 10">
            <a:extLst>
              <a:ext uri="{FF2B5EF4-FFF2-40B4-BE49-F238E27FC236}">
                <a16:creationId xmlns:a16="http://schemas.microsoft.com/office/drawing/2014/main" id="{603C5850-3E83-4EA6-89B1-09EC1498FFE6}"/>
              </a:ext>
            </a:extLst>
          </p:cNvPr>
          <p:cNvSpPr txBox="1"/>
          <p:nvPr/>
        </p:nvSpPr>
        <p:spPr>
          <a:xfrm>
            <a:off x="1432561" y="4329151"/>
            <a:ext cx="2429691" cy="769441"/>
          </a:xfrm>
          <a:prstGeom prst="rect">
            <a:avLst/>
          </a:prstGeom>
          <a:noFill/>
          <a:ln>
            <a:solidFill>
              <a:srgbClr val="95519E"/>
            </a:solidFill>
            <a:prstDash val="sysDash"/>
          </a:ln>
        </p:spPr>
        <p:txBody>
          <a:bodyPr wrap="square" rtlCol="0">
            <a:spAutoFit/>
          </a:bodyPr>
          <a:lstStyle/>
          <a:p>
            <a:pPr algn="ctr"/>
            <a:r>
              <a:rPr lang="en-GB" sz="4400" b="1" dirty="0">
                <a:latin typeface="Lato" panose="020B0604020202020204" charset="0"/>
                <a:ea typeface="Lato" panose="020B0604020202020204" charset="0"/>
                <a:cs typeface="Lato" panose="020B0604020202020204" charset="0"/>
              </a:rPr>
              <a:t>Friend</a:t>
            </a:r>
          </a:p>
        </p:txBody>
      </p:sp>
      <p:sp>
        <p:nvSpPr>
          <p:cNvPr id="12" name="TextBox 11">
            <a:extLst>
              <a:ext uri="{FF2B5EF4-FFF2-40B4-BE49-F238E27FC236}">
                <a16:creationId xmlns:a16="http://schemas.microsoft.com/office/drawing/2014/main" id="{029AE725-2283-46B0-9166-3B1AB15E5B23}"/>
              </a:ext>
            </a:extLst>
          </p:cNvPr>
          <p:cNvSpPr txBox="1"/>
          <p:nvPr/>
        </p:nvSpPr>
        <p:spPr>
          <a:xfrm>
            <a:off x="3975463" y="3252650"/>
            <a:ext cx="2429691" cy="769441"/>
          </a:xfrm>
          <a:prstGeom prst="rect">
            <a:avLst/>
          </a:prstGeom>
          <a:noFill/>
          <a:ln>
            <a:solidFill>
              <a:srgbClr val="95519E"/>
            </a:solidFill>
            <a:prstDash val="sysDash"/>
          </a:ln>
        </p:spPr>
        <p:txBody>
          <a:bodyPr wrap="square" rtlCol="0">
            <a:spAutoFit/>
          </a:bodyPr>
          <a:lstStyle/>
          <a:p>
            <a:pPr algn="ctr"/>
            <a:r>
              <a:rPr lang="en-GB" sz="4400" b="1" dirty="0">
                <a:latin typeface="Lato" panose="020B0604020202020204" charset="0"/>
                <a:ea typeface="Lato" panose="020B0604020202020204" charset="0"/>
                <a:cs typeface="Lato" panose="020B0604020202020204" charset="0"/>
              </a:rPr>
              <a:t>Doctor</a:t>
            </a:r>
          </a:p>
        </p:txBody>
      </p:sp>
      <p:sp>
        <p:nvSpPr>
          <p:cNvPr id="13" name="TextBox 12">
            <a:extLst>
              <a:ext uri="{FF2B5EF4-FFF2-40B4-BE49-F238E27FC236}">
                <a16:creationId xmlns:a16="http://schemas.microsoft.com/office/drawing/2014/main" id="{50F0AB62-FFCA-4D8A-A46D-2A73EBB4D0E1}"/>
              </a:ext>
            </a:extLst>
          </p:cNvPr>
          <p:cNvSpPr txBox="1"/>
          <p:nvPr/>
        </p:nvSpPr>
        <p:spPr>
          <a:xfrm>
            <a:off x="4770349" y="4301597"/>
            <a:ext cx="2429691" cy="769441"/>
          </a:xfrm>
          <a:prstGeom prst="rect">
            <a:avLst/>
          </a:prstGeom>
          <a:noFill/>
          <a:ln>
            <a:solidFill>
              <a:srgbClr val="95519E"/>
            </a:solidFill>
            <a:prstDash val="sysDash"/>
          </a:ln>
        </p:spPr>
        <p:txBody>
          <a:bodyPr wrap="square" rtlCol="0">
            <a:spAutoFit/>
          </a:bodyPr>
          <a:lstStyle/>
          <a:p>
            <a:pPr algn="ctr"/>
            <a:r>
              <a:rPr lang="en-GB" sz="4400" b="1" dirty="0">
                <a:latin typeface="Lato" panose="020B0604020202020204" charset="0"/>
                <a:ea typeface="Lato" panose="020B0604020202020204" charset="0"/>
                <a:cs typeface="Lato" panose="020B0604020202020204" charset="0"/>
              </a:rPr>
              <a:t>Parent</a:t>
            </a:r>
          </a:p>
        </p:txBody>
      </p:sp>
      <p:sp>
        <p:nvSpPr>
          <p:cNvPr id="14" name="TextBox 13">
            <a:extLst>
              <a:ext uri="{FF2B5EF4-FFF2-40B4-BE49-F238E27FC236}">
                <a16:creationId xmlns:a16="http://schemas.microsoft.com/office/drawing/2014/main" id="{0B397272-4F10-4A3A-81A8-9112CAA9389C}"/>
              </a:ext>
            </a:extLst>
          </p:cNvPr>
          <p:cNvSpPr txBox="1"/>
          <p:nvPr/>
        </p:nvSpPr>
        <p:spPr>
          <a:xfrm>
            <a:off x="3116294" y="5471909"/>
            <a:ext cx="2429691" cy="769441"/>
          </a:xfrm>
          <a:prstGeom prst="rect">
            <a:avLst/>
          </a:prstGeom>
          <a:noFill/>
          <a:ln>
            <a:solidFill>
              <a:srgbClr val="95519E"/>
            </a:solidFill>
            <a:prstDash val="sysDash"/>
          </a:ln>
        </p:spPr>
        <p:txBody>
          <a:bodyPr wrap="square" rtlCol="0">
            <a:spAutoFit/>
          </a:bodyPr>
          <a:lstStyle/>
          <a:p>
            <a:pPr algn="ctr"/>
            <a:r>
              <a:rPr lang="en-GB" sz="4400" b="1" dirty="0">
                <a:latin typeface="Lato" panose="020B0604020202020204" charset="0"/>
                <a:ea typeface="Lato" panose="020B0604020202020204" charset="0"/>
                <a:cs typeface="Lato" panose="020B0604020202020204" charset="0"/>
              </a:rPr>
              <a:t>No one </a:t>
            </a:r>
          </a:p>
        </p:txBody>
      </p:sp>
      <p:sp>
        <p:nvSpPr>
          <p:cNvPr id="15" name="TextBox 14">
            <a:extLst>
              <a:ext uri="{FF2B5EF4-FFF2-40B4-BE49-F238E27FC236}">
                <a16:creationId xmlns:a16="http://schemas.microsoft.com/office/drawing/2014/main" id="{CC8683AC-6F08-411C-B54C-770896A7488B}"/>
              </a:ext>
            </a:extLst>
          </p:cNvPr>
          <p:cNvSpPr txBox="1"/>
          <p:nvPr/>
        </p:nvSpPr>
        <p:spPr>
          <a:xfrm>
            <a:off x="7180217" y="3234886"/>
            <a:ext cx="4371840" cy="769441"/>
          </a:xfrm>
          <a:prstGeom prst="rect">
            <a:avLst/>
          </a:prstGeom>
          <a:noFill/>
          <a:ln>
            <a:solidFill>
              <a:srgbClr val="95519E"/>
            </a:solidFill>
            <a:prstDash val="sysDash"/>
          </a:ln>
        </p:spPr>
        <p:txBody>
          <a:bodyPr wrap="square" rtlCol="0">
            <a:spAutoFit/>
          </a:bodyPr>
          <a:lstStyle/>
          <a:p>
            <a:pPr algn="ctr"/>
            <a:r>
              <a:rPr lang="en-GB" sz="4400" b="1" dirty="0">
                <a:latin typeface="Lato" panose="020B0604020202020204" charset="0"/>
                <a:ea typeface="Lato" panose="020B0604020202020204" charset="0"/>
                <a:cs typeface="Lato" panose="020B0604020202020204" charset="0"/>
              </a:rPr>
              <a:t>Someone else</a:t>
            </a:r>
          </a:p>
        </p:txBody>
      </p:sp>
    </p:spTree>
    <p:extLst>
      <p:ext uri="{BB962C8B-B14F-4D97-AF65-F5344CB8AC3E}">
        <p14:creationId xmlns:p14="http://schemas.microsoft.com/office/powerpoint/2010/main" val="253320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919CA4-0EC2-4654-9C9B-7FC97569DFFF}"/>
              </a:ext>
            </a:extLst>
          </p:cNvPr>
          <p:cNvSpPr txBox="1"/>
          <p:nvPr/>
        </p:nvSpPr>
        <p:spPr>
          <a:xfrm>
            <a:off x="503693" y="59119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has been learnt?</a:t>
            </a:r>
          </a:p>
        </p:txBody>
      </p:sp>
      <p:sp>
        <p:nvSpPr>
          <p:cNvPr id="3" name="Rectangle 2">
            <a:extLst>
              <a:ext uri="{FF2B5EF4-FFF2-40B4-BE49-F238E27FC236}">
                <a16:creationId xmlns:a16="http://schemas.microsoft.com/office/drawing/2014/main" id="{CA7DD7AE-1133-4CC8-859E-F8CA46BAC300}"/>
              </a:ext>
            </a:extLst>
          </p:cNvPr>
          <p:cNvSpPr/>
          <p:nvPr/>
        </p:nvSpPr>
        <p:spPr>
          <a:xfrm>
            <a:off x="503693" y="1423695"/>
            <a:ext cx="10377667" cy="1077218"/>
          </a:xfrm>
          <a:prstGeom prst="rect">
            <a:avLst/>
          </a:prstGeom>
        </p:spPr>
        <p:txBody>
          <a:bodyPr wrap="square">
            <a:spAutoFit/>
          </a:bodyPr>
          <a:lstStyle/>
          <a:p>
            <a:r>
              <a:rPr lang="en-GB" sz="3200" dirty="0">
                <a:latin typeface="Lato" panose="020B0604020202020204" charset="0"/>
                <a:ea typeface="Lato" panose="020B0604020202020204" charset="0"/>
                <a:cs typeface="Lato" panose="020B0604020202020204" charset="0"/>
              </a:rPr>
              <a:t>Share one thing you have learned about things that go into or onto bodies.</a:t>
            </a:r>
          </a:p>
        </p:txBody>
      </p:sp>
      <p:pic>
        <p:nvPicPr>
          <p:cNvPr id="4" name="Picture 3">
            <a:extLst>
              <a:ext uri="{FF2B5EF4-FFF2-40B4-BE49-F238E27FC236}">
                <a16:creationId xmlns:a16="http://schemas.microsoft.com/office/drawing/2014/main" id="{4CD49487-FEF4-480B-AFD7-07D93D12BEB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34314" y="2440864"/>
            <a:ext cx="3831263" cy="2544645"/>
          </a:xfrm>
          <a:prstGeom prst="rect">
            <a:avLst/>
          </a:prstGeom>
        </p:spPr>
      </p:pic>
      <p:sp>
        <p:nvSpPr>
          <p:cNvPr id="5" name="Rectangle 4">
            <a:extLst>
              <a:ext uri="{FF2B5EF4-FFF2-40B4-BE49-F238E27FC236}">
                <a16:creationId xmlns:a16="http://schemas.microsoft.com/office/drawing/2014/main" id="{A78D2700-0E5D-46D2-9F30-15C4A36541FC}"/>
              </a:ext>
            </a:extLst>
          </p:cNvPr>
          <p:cNvSpPr/>
          <p:nvPr/>
        </p:nvSpPr>
        <p:spPr>
          <a:xfrm>
            <a:off x="503691" y="2531699"/>
            <a:ext cx="6754903" cy="2539157"/>
          </a:xfrm>
          <a:prstGeom prst="rect">
            <a:avLst/>
          </a:prstGeom>
        </p:spPr>
        <p:txBody>
          <a:bodyPr wrap="square">
            <a:spAutoFit/>
          </a:bodyPr>
          <a:lstStyle/>
          <a:p>
            <a:pPr>
              <a:spcAft>
                <a:spcPts val="600"/>
              </a:spcAft>
            </a:pPr>
            <a:r>
              <a:rPr lang="en-GB" sz="3200" dirty="0">
                <a:latin typeface="Lato" panose="020B0604020202020204" charset="0"/>
                <a:ea typeface="Lato" panose="020B0604020202020204" charset="0"/>
                <a:cs typeface="Lato" panose="020B0604020202020204" charset="0"/>
              </a:rPr>
              <a:t>Now go back to your </a:t>
            </a:r>
            <a:r>
              <a:rPr lang="en-GB" sz="3200" i="1" dirty="0">
                <a:latin typeface="Lato" panose="020B0604020202020204" charset="0"/>
                <a:ea typeface="Lato" panose="020B0604020202020204" charset="0"/>
                <a:cs typeface="Lato" panose="020B0604020202020204" charset="0"/>
              </a:rPr>
              <a:t>ideas list.</a:t>
            </a:r>
          </a:p>
          <a:p>
            <a:pPr marL="457200" indent="-457200">
              <a:spcAft>
                <a:spcPts val="1200"/>
              </a:spcAft>
              <a:buFont typeface="Arial" panose="020B0604020202020204" pitchFamily="34" charset="0"/>
              <a:buChar char="•"/>
            </a:pPr>
            <a:r>
              <a:rPr lang="en-GB" sz="2800" b="1" dirty="0">
                <a:latin typeface="Lato" panose="020B0604020202020204" charset="0"/>
                <a:ea typeface="Lato" panose="020B0604020202020204" charset="0"/>
                <a:cs typeface="Lato" panose="020B0604020202020204" charset="0"/>
              </a:rPr>
              <a:t>Is there anything you would like to change?</a:t>
            </a:r>
          </a:p>
          <a:p>
            <a:pPr marL="457200" indent="-457200">
              <a:spcAft>
                <a:spcPts val="1200"/>
              </a:spcAft>
              <a:buFont typeface="Arial" panose="020B0604020202020204" pitchFamily="34" charset="0"/>
              <a:buChar char="•"/>
            </a:pPr>
            <a:r>
              <a:rPr lang="en-GB" sz="2800" b="1" dirty="0">
                <a:latin typeface="Lato" panose="020B0604020202020204" charset="0"/>
                <a:ea typeface="Lato" panose="020B0604020202020204" charset="0"/>
                <a:cs typeface="Lato" panose="020B0604020202020204" charset="0"/>
              </a:rPr>
              <a:t>Is there anything you would like to add?</a:t>
            </a:r>
          </a:p>
        </p:txBody>
      </p:sp>
      <p:sp>
        <p:nvSpPr>
          <p:cNvPr id="6" name="TextBox 5">
            <a:extLst>
              <a:ext uri="{FF2B5EF4-FFF2-40B4-BE49-F238E27FC236}">
                <a16:creationId xmlns:a16="http://schemas.microsoft.com/office/drawing/2014/main" id="{758BB8F3-159C-4A23-A4F1-C14992F25E13}"/>
              </a:ext>
            </a:extLst>
          </p:cNvPr>
          <p:cNvSpPr txBox="1"/>
          <p:nvPr/>
        </p:nvSpPr>
        <p:spPr>
          <a:xfrm>
            <a:off x="503691" y="5117030"/>
            <a:ext cx="6754903" cy="1077218"/>
          </a:xfrm>
          <a:prstGeom prst="rect">
            <a:avLst/>
          </a:prstGeom>
          <a:solidFill>
            <a:schemeClr val="bg1"/>
          </a:solidFill>
          <a:ln>
            <a:noFill/>
          </a:ln>
        </p:spPr>
        <p:txBody>
          <a:bodyPr wrap="square" rtlCol="0">
            <a:spAutoFit/>
          </a:bodyPr>
          <a:lstStyle/>
          <a:p>
            <a:r>
              <a:rPr lang="en-GB" sz="3200" dirty="0">
                <a:latin typeface="Lato" panose="020F0502020204030203" pitchFamily="34" charset="0"/>
                <a:ea typeface="Lato" panose="020F0502020204030203" pitchFamily="34" charset="0"/>
                <a:cs typeface="Lato" panose="020F0502020204030203" pitchFamily="34" charset="0"/>
              </a:rPr>
              <a:t>Next, add your ideas to the </a:t>
            </a:r>
            <a:r>
              <a:rPr lang="en-GB" sz="3200" i="1" dirty="0">
                <a:latin typeface="Lato" panose="020F0502020204030203" pitchFamily="34" charset="0"/>
                <a:ea typeface="Lato" panose="020F0502020204030203" pitchFamily="34" charset="0"/>
                <a:cs typeface="Lato" panose="020F0502020204030203" pitchFamily="34" charset="0"/>
              </a:rPr>
              <a:t>How do you know</a:t>
            </a:r>
            <a:r>
              <a:rPr lang="en-GB" sz="3200" dirty="0">
                <a:latin typeface="Lato" panose="020F0502020204030203" pitchFamily="34" charset="0"/>
                <a:ea typeface="Lato" panose="020F0502020204030203" pitchFamily="34" charset="0"/>
                <a:cs typeface="Lato" panose="020F0502020204030203" pitchFamily="34" charset="0"/>
              </a:rPr>
              <a:t> box at the bottom of the sheet. </a:t>
            </a:r>
          </a:p>
        </p:txBody>
      </p:sp>
    </p:spTree>
    <p:extLst>
      <p:ext uri="{BB962C8B-B14F-4D97-AF65-F5344CB8AC3E}">
        <p14:creationId xmlns:p14="http://schemas.microsoft.com/office/powerpoint/2010/main" val="116746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651D86-383D-45DB-A701-76B5BFCFE28F}" type="slidenum">
              <a:rPr lang="en-GB" smtClean="0"/>
              <a:pPr/>
              <a:t>2</a:t>
            </a:fld>
            <a:endParaRPr lang="en-GB" dirty="0"/>
          </a:p>
        </p:txBody>
      </p:sp>
      <p:sp>
        <p:nvSpPr>
          <p:cNvPr id="3" name="TextBox 2"/>
          <p:cNvSpPr txBox="1"/>
          <p:nvPr/>
        </p:nvSpPr>
        <p:spPr>
          <a:xfrm>
            <a:off x="434893" y="319048"/>
            <a:ext cx="9177913" cy="830997"/>
          </a:xfrm>
          <a:prstGeom prst="rect">
            <a:avLst/>
          </a:prstGeom>
          <a:solidFill>
            <a:srgbClr val="95519E"/>
          </a:solidFill>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Using this PowerPoint</a:t>
            </a:r>
          </a:p>
        </p:txBody>
      </p:sp>
      <p:sp>
        <p:nvSpPr>
          <p:cNvPr id="5" name="TextBox 4"/>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6" name="TextBox 5"/>
          <p:cNvSpPr txBox="1"/>
          <p:nvPr/>
        </p:nvSpPr>
        <p:spPr>
          <a:xfrm>
            <a:off x="523052" y="1441599"/>
            <a:ext cx="11246384" cy="4825232"/>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The slides in this presentation are divided into two sections:</a:t>
            </a:r>
          </a:p>
          <a:p>
            <a:pPr marL="514350" indent="-514350">
              <a:lnSpc>
                <a:spcPct val="150000"/>
              </a:lnSpc>
              <a:buAutoNum type="romanLcParenBoth"/>
            </a:pP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Teacher slides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(purple) – provide key information regarding lesson preparation</a:t>
            </a:r>
          </a:p>
          <a:p>
            <a:pPr marL="514350" indent="-514350">
              <a:lnSpc>
                <a:spcPct val="150000"/>
              </a:lnSpc>
              <a:buAutoNum type="romanLcParenBoth"/>
            </a:pP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Pupil slides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(white) – provide a visual focus point for pupils during the lesson and delivery notes for teachers about the activities.  Click ‘notes’ to view these. </a:t>
            </a:r>
          </a:p>
          <a:p>
            <a:pPr>
              <a:lnSpc>
                <a:spcPct val="150000"/>
              </a:lnSpc>
            </a:pP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Ensure that you select ‘Use Presenter View’ under the ‘Slide Show’ tab – this will allow you to preview the teaching notes on your monitor while the main presentation is displayed on a screen/smartboard.</a:t>
            </a:r>
          </a:p>
        </p:txBody>
      </p:sp>
      <p:sp>
        <p:nvSpPr>
          <p:cNvPr id="7" name="Footer Placeholder 1">
            <a:extLst>
              <a:ext uri="{FF2B5EF4-FFF2-40B4-BE49-F238E27FC236}">
                <a16:creationId xmlns:a16="http://schemas.microsoft.com/office/drawing/2014/main" id="{EC7CA217-AEDF-4A46-9BDC-C6F7F50DF338}"/>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pic>
        <p:nvPicPr>
          <p:cNvPr id="8" name="Picture 7">
            <a:extLst>
              <a:ext uri="{FF2B5EF4-FFF2-40B4-BE49-F238E27FC236}">
                <a16:creationId xmlns:a16="http://schemas.microsoft.com/office/drawing/2014/main" id="{3EC74944-CCFC-4FF2-8461-0FF3F1495B0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12400" y="5092700"/>
            <a:ext cx="2044700" cy="2044700"/>
          </a:xfrm>
          <a:prstGeom prst="rect">
            <a:avLst/>
          </a:prstGeom>
        </p:spPr>
      </p:pic>
    </p:spTree>
    <p:extLst>
      <p:ext uri="{BB962C8B-B14F-4D97-AF65-F5344CB8AC3E}">
        <p14:creationId xmlns:p14="http://schemas.microsoft.com/office/powerpoint/2010/main" val="3388793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A73ABC-F586-4A2F-9820-651D2145BB5E}"/>
              </a:ext>
            </a:extLst>
          </p:cNvPr>
          <p:cNvSpPr txBox="1"/>
          <p:nvPr/>
        </p:nvSpPr>
        <p:spPr>
          <a:xfrm>
            <a:off x="503693" y="512003"/>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More activities</a:t>
            </a:r>
          </a:p>
        </p:txBody>
      </p:sp>
      <p:sp>
        <p:nvSpPr>
          <p:cNvPr id="3" name="TextBox 2">
            <a:extLst>
              <a:ext uri="{FF2B5EF4-FFF2-40B4-BE49-F238E27FC236}">
                <a16:creationId xmlns:a16="http://schemas.microsoft.com/office/drawing/2014/main" id="{D98DCA22-C7B8-425B-A748-80553FE2BE60}"/>
              </a:ext>
            </a:extLst>
          </p:cNvPr>
          <p:cNvSpPr txBox="1"/>
          <p:nvPr/>
        </p:nvSpPr>
        <p:spPr>
          <a:xfrm>
            <a:off x="641084" y="1682623"/>
            <a:ext cx="10439400" cy="1224951"/>
          </a:xfrm>
          <a:prstGeom prst="rect">
            <a:avLst/>
          </a:prstGeom>
          <a:noFill/>
        </p:spPr>
        <p:txBody>
          <a:bodyPr wrap="square" rtlCol="0">
            <a:spAutoFit/>
          </a:bodyPr>
          <a:lstStyle/>
          <a:p>
            <a:pPr>
              <a:lnSpc>
                <a:spcPct val="115000"/>
              </a:lnSpc>
            </a:pPr>
            <a:r>
              <a:rPr lang="en-GB" sz="3200" dirty="0">
                <a:latin typeface="Lato" panose="020B0604020202020204" charset="0"/>
                <a:ea typeface="Lato" panose="020B0604020202020204" charset="0"/>
                <a:cs typeface="Lato" panose="020B0604020202020204" charset="0"/>
              </a:rPr>
              <a:t>Look at the hazard labels from common household products. Can you match the hazard labels to their meanings? </a:t>
            </a:r>
            <a:endParaRPr lang="en-US" sz="3200" dirty="0">
              <a:solidFill>
                <a:schemeClr val="bg1">
                  <a:lumMod val="50000"/>
                </a:schemeClr>
              </a:solidFill>
              <a:latin typeface="Lato" panose="020B0604020202020204" charset="0"/>
              <a:ea typeface="Lato" panose="020B0604020202020204" charset="0"/>
              <a:cs typeface="Lato" panose="020B0604020202020204" charset="0"/>
            </a:endParaRPr>
          </a:p>
        </p:txBody>
      </p:sp>
      <p:pic>
        <p:nvPicPr>
          <p:cNvPr id="7" name="Picture 6" descr="Warning, Hazard, Caution, Black, Square">
            <a:extLst>
              <a:ext uri="{FF2B5EF4-FFF2-40B4-BE49-F238E27FC236}">
                <a16:creationId xmlns:a16="http://schemas.microsoft.com/office/drawing/2014/main" id="{252C44FF-9047-4F80-8B05-57423B427D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8204" y="3617097"/>
            <a:ext cx="1797353" cy="1673755"/>
          </a:xfrm>
          <a:prstGeom prst="rect">
            <a:avLst/>
          </a:prstGeom>
          <a:noFill/>
          <a:ln>
            <a:noFill/>
          </a:ln>
        </p:spPr>
      </p:pic>
      <p:pic>
        <p:nvPicPr>
          <p:cNvPr id="9" name="Picture 8" descr="Safety, Signs, Baby, Under, Three, Year">
            <a:extLst>
              <a:ext uri="{FF2B5EF4-FFF2-40B4-BE49-F238E27FC236}">
                <a16:creationId xmlns:a16="http://schemas.microsoft.com/office/drawing/2014/main" id="{2F4297F8-CB68-4A10-9A27-0E7C32FE0B8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2023" y="3617097"/>
            <a:ext cx="1864601" cy="1744008"/>
          </a:xfrm>
          <a:prstGeom prst="rect">
            <a:avLst/>
          </a:prstGeom>
          <a:noFill/>
          <a:ln>
            <a:noFill/>
          </a:ln>
        </p:spPr>
      </p:pic>
      <p:pic>
        <p:nvPicPr>
          <p:cNvPr id="10" name="Picture 9" descr="Sign, Hazard, Environment, Toxic, Waste, Hazardous">
            <a:extLst>
              <a:ext uri="{FF2B5EF4-FFF2-40B4-BE49-F238E27FC236}">
                <a16:creationId xmlns:a16="http://schemas.microsoft.com/office/drawing/2014/main" id="{B4E05C63-EF00-47D0-91F6-632391493EF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3287" y="3593108"/>
            <a:ext cx="1701006" cy="1697744"/>
          </a:xfrm>
          <a:prstGeom prst="rect">
            <a:avLst/>
          </a:prstGeom>
          <a:noFill/>
          <a:ln>
            <a:noFill/>
          </a:ln>
        </p:spPr>
      </p:pic>
    </p:spTree>
    <p:extLst>
      <p:ext uri="{BB962C8B-B14F-4D97-AF65-F5344CB8AC3E}">
        <p14:creationId xmlns:p14="http://schemas.microsoft.com/office/powerpoint/2010/main" val="188650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489547">
            <a:off x="9938657" y="3310406"/>
            <a:ext cx="1966668" cy="166091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50099">
            <a:off x="6386645" y="4148281"/>
            <a:ext cx="1966668" cy="1660913"/>
          </a:xfrm>
          <a:prstGeom prst="rect">
            <a:avLst/>
          </a:prstGeom>
        </p:spPr>
      </p:pic>
      <p:sp>
        <p:nvSpPr>
          <p:cNvPr id="2" name="Slide Number Placeholder 1"/>
          <p:cNvSpPr>
            <a:spLocks noGrp="1"/>
          </p:cNvSpPr>
          <p:nvPr>
            <p:ph type="sldNum" sz="quarter" idx="12"/>
          </p:nvPr>
        </p:nvSpPr>
        <p:spPr/>
        <p:txBody>
          <a:bodyPr/>
          <a:lstStyle/>
          <a:p>
            <a:fld id="{2D651D86-383D-45DB-A701-76B5BFCFE28F}" type="slidenum">
              <a:rPr lang="en-GB" smtClean="0"/>
              <a:pPr/>
              <a:t>3</a:t>
            </a:fld>
            <a:endParaRPr lang="en-GB" dirty="0"/>
          </a:p>
        </p:txBody>
      </p:sp>
      <p:sp>
        <p:nvSpPr>
          <p:cNvPr id="3" name="TextBox 2"/>
          <p:cNvSpPr txBox="1"/>
          <p:nvPr/>
        </p:nvSpPr>
        <p:spPr>
          <a:xfrm>
            <a:off x="408980" y="356720"/>
            <a:ext cx="9177913" cy="830997"/>
          </a:xfrm>
          <a:prstGeom prst="rect">
            <a:avLst/>
          </a:prstGeom>
          <a:solidFill>
            <a:srgbClr val="95519E"/>
          </a:solidFill>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Challenge and support</a:t>
            </a:r>
            <a:endParaRPr lang="en-GB" sz="4800" strike="sngStrike" dirty="0">
              <a:solidFill>
                <a:schemeClr val="bg1"/>
              </a:solidFill>
              <a:latin typeface="League Spartan" panose="00000800000000000000" pitchFamily="50" charset="0"/>
              <a:ea typeface="Lato" panose="020F0502020204030203" pitchFamily="34" charset="0"/>
              <a:cs typeface="Lato" panose="020F0502020204030203" pitchFamily="34" charset="0"/>
            </a:endParaRPr>
          </a:p>
        </p:txBody>
      </p:sp>
      <p:sp>
        <p:nvSpPr>
          <p:cNvPr id="4" name="TextBox 3"/>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5" name="TextBox 4"/>
          <p:cNvSpPr txBox="1"/>
          <p:nvPr/>
        </p:nvSpPr>
        <p:spPr>
          <a:xfrm>
            <a:off x="605868" y="1535587"/>
            <a:ext cx="5352510" cy="5262979"/>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The lesson includes suggestions for  challenge and support activities, to help you differentiate appropriately for your class.  </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Challenge activities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deepen and extend the learning for those who need more challenge or who finish the activity quickly. </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Support activities </a:t>
            </a:r>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are adapted to be more accessible for those who need it.</a:t>
            </a: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60697">
            <a:off x="9345940" y="2850452"/>
            <a:ext cx="481906" cy="963810"/>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59958" b="29919"/>
          <a:stretch/>
        </p:blipFill>
        <p:spPr>
          <a:xfrm>
            <a:off x="8305007" y="3615731"/>
            <a:ext cx="766525" cy="844077"/>
          </a:xfrm>
          <a:prstGeom prst="rect">
            <a:avLst/>
          </a:prstGeom>
        </p:spPr>
      </p:pic>
      <p:sp>
        <p:nvSpPr>
          <p:cNvPr id="11" name="TextBox 10"/>
          <p:cNvSpPr txBox="1"/>
          <p:nvPr/>
        </p:nvSpPr>
        <p:spPr>
          <a:xfrm rot="19878837">
            <a:off x="6614819" y="4783828"/>
            <a:ext cx="1386585" cy="375666"/>
          </a:xfrm>
          <a:prstGeom prst="rect">
            <a:avLst/>
          </a:prstGeom>
          <a:noFill/>
        </p:spPr>
        <p:txBody>
          <a:bodyPr wrap="square" rtlCol="0">
            <a:spAutoFit/>
          </a:bodyPr>
          <a:lstStyle/>
          <a:p>
            <a:r>
              <a:rPr lang="en-GB" dirty="0">
                <a:latin typeface="League Spartan" panose="00000800000000000000" pitchFamily="50" charset="0"/>
              </a:rPr>
              <a:t>Challenge</a:t>
            </a:r>
          </a:p>
        </p:txBody>
      </p:sp>
      <p:sp>
        <p:nvSpPr>
          <p:cNvPr id="12" name="TextBox 11"/>
          <p:cNvSpPr txBox="1"/>
          <p:nvPr/>
        </p:nvSpPr>
        <p:spPr>
          <a:xfrm rot="1567822">
            <a:off x="10305885" y="4049209"/>
            <a:ext cx="1386585" cy="375666"/>
          </a:xfrm>
          <a:prstGeom prst="rect">
            <a:avLst/>
          </a:prstGeom>
          <a:noFill/>
        </p:spPr>
        <p:txBody>
          <a:bodyPr wrap="square" rtlCol="0">
            <a:spAutoFit/>
          </a:bodyPr>
          <a:lstStyle/>
          <a:p>
            <a:r>
              <a:rPr lang="en-GB" dirty="0">
                <a:latin typeface="League Spartan" panose="00000800000000000000" pitchFamily="50" charset="0"/>
              </a:rPr>
              <a:t>Support</a:t>
            </a:r>
          </a:p>
        </p:txBody>
      </p:sp>
      <p:sp>
        <p:nvSpPr>
          <p:cNvPr id="17" name="TextBox 16"/>
          <p:cNvSpPr txBox="1"/>
          <p:nvPr/>
        </p:nvSpPr>
        <p:spPr>
          <a:xfrm>
            <a:off x="6412422" y="1532883"/>
            <a:ext cx="5291914" cy="1200329"/>
          </a:xfrm>
          <a:prstGeom prst="rect">
            <a:avLst/>
          </a:prstGeom>
          <a:noFill/>
        </p:spPr>
        <p:txBody>
          <a:bodyPr wrap="square" rtlCol="0">
            <a:spAutoFit/>
          </a:bodyPr>
          <a:lstStyle/>
          <a:p>
            <a:r>
              <a:rPr lang="en-US" sz="2400" dirty="0">
                <a:solidFill>
                  <a:schemeClr val="bg1"/>
                </a:solidFill>
                <a:latin typeface="Lato" panose="020F0502020204030203" pitchFamily="34" charset="0"/>
                <a:ea typeface="Lato" panose="020F0502020204030203" pitchFamily="34" charset="0"/>
                <a:cs typeface="Lato" panose="020F0502020204030203" pitchFamily="34" charset="0"/>
              </a:rPr>
              <a:t>Look for the logo on the pupil slides.  See delivery notes for details of the activities.</a:t>
            </a:r>
          </a:p>
        </p:txBody>
      </p:sp>
      <p:sp>
        <p:nvSpPr>
          <p:cNvPr id="14" name="Footer Placeholder 1">
            <a:extLst>
              <a:ext uri="{FF2B5EF4-FFF2-40B4-BE49-F238E27FC236}">
                <a16:creationId xmlns:a16="http://schemas.microsoft.com/office/drawing/2014/main" id="{AFA0FFED-3665-4F74-AA68-CB4F2D4E0CBB}"/>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pic>
        <p:nvPicPr>
          <p:cNvPr id="18" name="Picture 17">
            <a:extLst>
              <a:ext uri="{FF2B5EF4-FFF2-40B4-BE49-F238E27FC236}">
                <a16:creationId xmlns:a16="http://schemas.microsoft.com/office/drawing/2014/main" id="{238E5989-685E-41D5-A90B-6AABC2BD42F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312400" y="5092700"/>
            <a:ext cx="2044700" cy="2044700"/>
          </a:xfrm>
          <a:prstGeom prst="rect">
            <a:avLst/>
          </a:prstGeom>
        </p:spPr>
      </p:pic>
    </p:spTree>
    <p:extLst>
      <p:ext uri="{BB962C8B-B14F-4D97-AF65-F5344CB8AC3E}">
        <p14:creationId xmlns:p14="http://schemas.microsoft.com/office/powerpoint/2010/main" val="2428486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 name="Straight Connector 6"/>
          <p:cNvCxnSpPr/>
          <p:nvPr/>
        </p:nvCxnSpPr>
        <p:spPr>
          <a:xfrm>
            <a:off x="365767" y="178676"/>
            <a:ext cx="0" cy="657947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387048" y="1424630"/>
            <a:ext cx="5227036" cy="4464893"/>
          </a:xfrm>
          <a:prstGeom prst="rect">
            <a:avLst/>
          </a:prstGeom>
          <a:noFill/>
          <a:ln w="127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2D651D86-383D-45DB-A701-76B5BFCFE28F}" type="slidenum">
              <a:rPr lang="en-GB" smtClean="0"/>
              <a:t>4</a:t>
            </a:fld>
            <a:endParaRPr lang="en-GB" dirty="0"/>
          </a:p>
        </p:txBody>
      </p:sp>
      <p:sp>
        <p:nvSpPr>
          <p:cNvPr id="12" name="TextBox 11"/>
          <p:cNvSpPr txBox="1"/>
          <p:nvPr/>
        </p:nvSpPr>
        <p:spPr>
          <a:xfrm>
            <a:off x="764637" y="380604"/>
            <a:ext cx="3155553" cy="830997"/>
          </a:xfrm>
          <a:prstGeom prst="rect">
            <a:avLst/>
          </a:prstGeom>
          <a:solidFill>
            <a:srgbClr val="95519E"/>
          </a:solidFill>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Context</a:t>
            </a:r>
          </a:p>
        </p:txBody>
      </p:sp>
      <p:sp>
        <p:nvSpPr>
          <p:cNvPr id="14" name="TextBox 13"/>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11" name="Footer Placeholder 1">
            <a:extLst>
              <a:ext uri="{FF2B5EF4-FFF2-40B4-BE49-F238E27FC236}">
                <a16:creationId xmlns:a16="http://schemas.microsoft.com/office/drawing/2014/main" id="{B77B7665-0FD2-46A4-A829-ED008CDEC57B}"/>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sp>
        <p:nvSpPr>
          <p:cNvPr id="9" name="TextBox 8">
            <a:extLst>
              <a:ext uri="{FF2B5EF4-FFF2-40B4-BE49-F238E27FC236}">
                <a16:creationId xmlns:a16="http://schemas.microsoft.com/office/drawing/2014/main" id="{BD2919AC-AD88-44F8-811B-2C89A5A7E2EF}"/>
              </a:ext>
            </a:extLst>
          </p:cNvPr>
          <p:cNvSpPr txBox="1"/>
          <p:nvPr/>
        </p:nvSpPr>
        <p:spPr>
          <a:xfrm>
            <a:off x="761539" y="1465628"/>
            <a:ext cx="10617657" cy="3046988"/>
          </a:xfrm>
          <a:prstGeom prst="rect">
            <a:avLst/>
          </a:prstGeom>
          <a:noFill/>
        </p:spPr>
        <p:txBody>
          <a:bodyPr wrap="square" rtlCol="0">
            <a:spAutoFit/>
          </a:bodyPr>
          <a:lstStyle/>
          <a:p>
            <a:pPr algn="just"/>
            <a:r>
              <a:rPr lang="en-GB" sz="2400" dirty="0">
                <a:solidFill>
                  <a:schemeClr val="bg1"/>
                </a:solidFill>
                <a:latin typeface="Lato" panose="020B0604020202020204" charset="0"/>
                <a:ea typeface="Lato" panose="020B0604020202020204" charset="0"/>
                <a:cs typeface="Lato" panose="020B0604020202020204" charset="0"/>
              </a:rPr>
              <a:t>The first of three lessons for key stage 1 pupils, this lesson provides an age-appropriate introduction to drug and alcohol education. Pupils learn about different things that go into bodies and onto skin, and explore how to manage risk in relation to household products and medicines.</a:t>
            </a:r>
          </a:p>
          <a:p>
            <a:pPr algn="just"/>
            <a:r>
              <a:rPr lang="en-GB" sz="2400" dirty="0">
                <a:solidFill>
                  <a:schemeClr val="bg1"/>
                </a:solidFill>
                <a:latin typeface="Lato" panose="020B0604020202020204" charset="0"/>
                <a:ea typeface="Lato" panose="020B0604020202020204" charset="0"/>
                <a:cs typeface="Lato" panose="020B0604020202020204" charset="0"/>
              </a:rPr>
              <a:t> </a:t>
            </a:r>
          </a:p>
          <a:p>
            <a:pPr algn="just"/>
            <a:r>
              <a:rPr lang="en-GB" sz="2400" dirty="0">
                <a:solidFill>
                  <a:schemeClr val="bg1"/>
                </a:solidFill>
                <a:latin typeface="Lato" panose="020B0604020202020204" charset="0"/>
                <a:ea typeface="Lato" panose="020B0604020202020204" charset="0"/>
                <a:cs typeface="Lato" panose="020B0604020202020204" charset="0"/>
              </a:rPr>
              <a:t>Neither this, nor any of the other lessons, is designed to be taught in isolation, but should always form part of a planned, developmental PSHE education programme. </a:t>
            </a:r>
          </a:p>
        </p:txBody>
      </p:sp>
      <p:pic>
        <p:nvPicPr>
          <p:cNvPr id="13" name="Picture 12">
            <a:extLst>
              <a:ext uri="{FF2B5EF4-FFF2-40B4-BE49-F238E27FC236}">
                <a16:creationId xmlns:a16="http://schemas.microsoft.com/office/drawing/2014/main" id="{4392159E-66AC-48BB-9A04-140B9B10C9D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12400" y="5092700"/>
            <a:ext cx="2044700" cy="2044700"/>
          </a:xfrm>
          <a:prstGeom prst="rect">
            <a:avLst/>
          </a:prstGeom>
        </p:spPr>
      </p:pic>
    </p:spTree>
    <p:extLst>
      <p:ext uri="{BB962C8B-B14F-4D97-AF65-F5344CB8AC3E}">
        <p14:creationId xmlns:p14="http://schemas.microsoft.com/office/powerpoint/2010/main" val="485573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 name="Straight Connector 6"/>
          <p:cNvCxnSpPr/>
          <p:nvPr/>
        </p:nvCxnSpPr>
        <p:spPr>
          <a:xfrm>
            <a:off x="365767" y="178676"/>
            <a:ext cx="0" cy="657947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088433" y="941302"/>
            <a:ext cx="5227036" cy="4475255"/>
          </a:xfrm>
          <a:prstGeom prst="rect">
            <a:avLst/>
          </a:prstGeom>
          <a:noFill/>
          <a:ln w="127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387048" y="1424630"/>
            <a:ext cx="5227036" cy="4464893"/>
          </a:xfrm>
          <a:prstGeom prst="rect">
            <a:avLst/>
          </a:prstGeom>
          <a:noFill/>
          <a:ln w="127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2D651D86-383D-45DB-A701-76B5BFCFE28F}" type="slidenum">
              <a:rPr lang="en-GB" smtClean="0"/>
              <a:t>5</a:t>
            </a:fld>
            <a:endParaRPr lang="en-GB" dirty="0"/>
          </a:p>
        </p:txBody>
      </p:sp>
      <p:sp>
        <p:nvSpPr>
          <p:cNvPr id="12" name="TextBox 11"/>
          <p:cNvSpPr txBox="1"/>
          <p:nvPr/>
        </p:nvSpPr>
        <p:spPr>
          <a:xfrm>
            <a:off x="475656" y="361944"/>
            <a:ext cx="9284346" cy="769441"/>
          </a:xfrm>
          <a:prstGeom prst="rect">
            <a:avLst/>
          </a:prstGeom>
          <a:solidFill>
            <a:srgbClr val="95519E"/>
          </a:solidFill>
        </p:spPr>
        <p:txBody>
          <a:bodyPr wrap="square" rtlCol="0">
            <a:spAutoFit/>
          </a:bodyPr>
          <a:lstStyle/>
          <a:p>
            <a:r>
              <a:rPr lang="en-GB" sz="4400" dirty="0">
                <a:solidFill>
                  <a:schemeClr val="bg1"/>
                </a:solidFill>
                <a:latin typeface="League Spartan" panose="00000800000000000000" pitchFamily="50" charset="0"/>
                <a:ea typeface="Lato" panose="020F0502020204030203" pitchFamily="34" charset="0"/>
                <a:cs typeface="Lato" panose="020F0502020204030203" pitchFamily="34" charset="0"/>
              </a:rPr>
              <a:t>Developing subject  knowledge</a:t>
            </a:r>
          </a:p>
        </p:txBody>
      </p:sp>
      <p:sp>
        <p:nvSpPr>
          <p:cNvPr id="14" name="TextBox 13"/>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9" name="Footer Placeholder 1">
            <a:extLst>
              <a:ext uri="{FF2B5EF4-FFF2-40B4-BE49-F238E27FC236}">
                <a16:creationId xmlns:a16="http://schemas.microsoft.com/office/drawing/2014/main" id="{CC19E3E8-7BD0-44A1-94E8-F53CF01D6CCD}"/>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sp>
        <p:nvSpPr>
          <p:cNvPr id="17" name="TextBox 16">
            <a:extLst>
              <a:ext uri="{FF2B5EF4-FFF2-40B4-BE49-F238E27FC236}">
                <a16:creationId xmlns:a16="http://schemas.microsoft.com/office/drawing/2014/main" id="{801F56D8-7901-4729-B505-0208C26752D4}"/>
              </a:ext>
            </a:extLst>
          </p:cNvPr>
          <p:cNvSpPr txBox="1"/>
          <p:nvPr/>
        </p:nvSpPr>
        <p:spPr>
          <a:xfrm>
            <a:off x="384820" y="1368048"/>
            <a:ext cx="7285980" cy="830997"/>
          </a:xfrm>
          <a:prstGeom prst="rect">
            <a:avLst/>
          </a:prstGeom>
          <a:noFill/>
        </p:spPr>
        <p:txBody>
          <a:bodyPr wrap="square" rtlCol="0">
            <a:spAutoFit/>
          </a:bodyPr>
          <a:lstStyle/>
          <a:p>
            <a:r>
              <a:rPr lang="en-GB" sz="2400" dirty="0">
                <a:solidFill>
                  <a:schemeClr val="bg1"/>
                </a:solidFill>
                <a:latin typeface="Lato" panose="020B0604020202020204" charset="0"/>
                <a:ea typeface="Lato" panose="020B0604020202020204" charset="0"/>
                <a:cs typeface="Lato" panose="020B0604020202020204" charset="0"/>
              </a:rPr>
              <a:t>Key information on content related to these lessons can be found in the Year 1-2 Knowledge Organiser.</a:t>
            </a:r>
            <a:endParaRPr lang="en-GB" sz="2000" dirty="0">
              <a:solidFill>
                <a:schemeClr val="bg1"/>
              </a:solidFill>
              <a:latin typeface="Lato" panose="020B0604020202020204" charset="0"/>
              <a:ea typeface="Lato" panose="020B0604020202020204" charset="0"/>
              <a:cs typeface="Lato" panose="020B0604020202020204" charset="0"/>
            </a:endParaRPr>
          </a:p>
        </p:txBody>
      </p:sp>
      <p:sp>
        <p:nvSpPr>
          <p:cNvPr id="18" name="TextBox 17">
            <a:extLst>
              <a:ext uri="{FF2B5EF4-FFF2-40B4-BE49-F238E27FC236}">
                <a16:creationId xmlns:a16="http://schemas.microsoft.com/office/drawing/2014/main" id="{3888CBB9-15C1-4C13-AB94-44EFF1CB8C50}"/>
              </a:ext>
            </a:extLst>
          </p:cNvPr>
          <p:cNvSpPr txBox="1"/>
          <p:nvPr/>
        </p:nvSpPr>
        <p:spPr>
          <a:xfrm>
            <a:off x="373225" y="2540959"/>
            <a:ext cx="5391807" cy="1938992"/>
          </a:xfrm>
          <a:prstGeom prst="rect">
            <a:avLst/>
          </a:prstGeom>
          <a:noFill/>
        </p:spPr>
        <p:txBody>
          <a:bodyPr wrap="square" rtlCol="0">
            <a:spAutoFit/>
          </a:bodyPr>
          <a:lstStyle/>
          <a:p>
            <a:r>
              <a:rPr lang="en-GB" sz="2400" dirty="0">
                <a:solidFill>
                  <a:schemeClr val="bg1"/>
                </a:solidFill>
                <a:latin typeface="Lato" panose="020B0604020202020204" charset="0"/>
                <a:ea typeface="Lato" panose="020B0604020202020204" charset="0"/>
                <a:cs typeface="Lato" panose="020B0604020202020204" charset="0"/>
              </a:rPr>
              <a:t>Advice on safe practice, dispelling common misconceptions, visitors to the classroom and other important information can be found in </a:t>
            </a:r>
            <a:r>
              <a:rPr lang="en-GB" sz="2400" i="1" dirty="0">
                <a:solidFill>
                  <a:schemeClr val="bg1"/>
                </a:solidFill>
                <a:latin typeface="Lato" panose="020B0604020202020204" charset="0"/>
                <a:ea typeface="Lato" panose="020B0604020202020204" charset="0"/>
                <a:cs typeface="Lato" panose="020B0604020202020204" charset="0"/>
              </a:rPr>
              <a:t>Teacher Guidance: Drug and alcohol education</a:t>
            </a:r>
            <a:endParaRPr lang="en-GB" sz="2000" dirty="0">
              <a:solidFill>
                <a:schemeClr val="bg1"/>
              </a:solidFill>
              <a:latin typeface="Lato" panose="020B0604020202020204" charset="0"/>
              <a:ea typeface="Lato" panose="020B0604020202020204" charset="0"/>
              <a:cs typeface="Lato" panose="020B0604020202020204" charset="0"/>
            </a:endParaRPr>
          </a:p>
        </p:txBody>
      </p:sp>
      <p:sp>
        <p:nvSpPr>
          <p:cNvPr id="22" name="TextBox 21">
            <a:extLst>
              <a:ext uri="{FF2B5EF4-FFF2-40B4-BE49-F238E27FC236}">
                <a16:creationId xmlns:a16="http://schemas.microsoft.com/office/drawing/2014/main" id="{0D92B8B4-CF23-4D45-90FE-519D8DF19F63}"/>
              </a:ext>
            </a:extLst>
          </p:cNvPr>
          <p:cNvSpPr txBox="1"/>
          <p:nvPr/>
        </p:nvSpPr>
        <p:spPr>
          <a:xfrm>
            <a:off x="384820" y="4746905"/>
            <a:ext cx="8663645" cy="1938992"/>
          </a:xfrm>
          <a:prstGeom prst="rect">
            <a:avLst/>
          </a:prstGeom>
          <a:noFill/>
        </p:spPr>
        <p:txBody>
          <a:bodyPr wrap="square" rtlCol="0">
            <a:spAutoFit/>
          </a:bodyPr>
          <a:lstStyle/>
          <a:p>
            <a:r>
              <a:rPr lang="en-GB" sz="2400" dirty="0">
                <a:solidFill>
                  <a:schemeClr val="bg1"/>
                </a:solidFill>
                <a:latin typeface="Lato" panose="020B0604020202020204" charset="0"/>
                <a:ea typeface="Lato" panose="020B0604020202020204" charset="0"/>
                <a:cs typeface="Lato" panose="020B0604020202020204" charset="0"/>
              </a:rPr>
              <a:t>Data sources to inform your planning can be found within our document that outlines the approach of these lessons </a:t>
            </a:r>
            <a:r>
              <a:rPr lang="en-GB" sz="2400" i="1" dirty="0">
                <a:solidFill>
                  <a:schemeClr val="bg1"/>
                </a:solidFill>
                <a:latin typeface="Lato" panose="020B0604020202020204" charset="0"/>
                <a:ea typeface="Lato" panose="020B0604020202020204" charset="0"/>
                <a:cs typeface="Lato" panose="020B0604020202020204" charset="0"/>
              </a:rPr>
              <a:t>Evidence Review: Effective drug and alcohol education, </a:t>
            </a:r>
            <a:r>
              <a:rPr lang="en-GB" sz="2400" dirty="0">
                <a:solidFill>
                  <a:schemeClr val="bg1"/>
                </a:solidFill>
                <a:latin typeface="Lato" panose="020B0604020202020204" charset="0"/>
                <a:ea typeface="Lato" panose="020B0604020202020204" charset="0"/>
                <a:cs typeface="Lato" panose="020B0604020202020204" charset="0"/>
              </a:rPr>
              <a:t>along with advice regarding how to talk to young people about addiction, dependency and problematic substance use.</a:t>
            </a:r>
            <a:endParaRPr lang="en-GB" sz="2000" dirty="0">
              <a:solidFill>
                <a:schemeClr val="bg1"/>
              </a:solidFill>
              <a:latin typeface="Lato" panose="020B0604020202020204" charset="0"/>
              <a:ea typeface="Lato" panose="020B0604020202020204" charset="0"/>
              <a:cs typeface="Lato" panose="020B0604020202020204" charset="0"/>
            </a:endParaRPr>
          </a:p>
        </p:txBody>
      </p:sp>
      <p:pic>
        <p:nvPicPr>
          <p:cNvPr id="19" name="Picture 18">
            <a:extLst>
              <a:ext uri="{FF2B5EF4-FFF2-40B4-BE49-F238E27FC236}">
                <a16:creationId xmlns:a16="http://schemas.microsoft.com/office/drawing/2014/main" id="{6D08000D-FDC2-43D4-8417-C29D8D61FEF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12400" y="5092700"/>
            <a:ext cx="2044700" cy="2044700"/>
          </a:xfrm>
          <a:prstGeom prst="rect">
            <a:avLst/>
          </a:prstGeom>
        </p:spPr>
      </p:pic>
      <p:pic>
        <p:nvPicPr>
          <p:cNvPr id="21" name="Picture 20">
            <a:hlinkClick r:id="rId4"/>
            <a:extLst>
              <a:ext uri="{FF2B5EF4-FFF2-40B4-BE49-F238E27FC236}">
                <a16:creationId xmlns:a16="http://schemas.microsoft.com/office/drawing/2014/main" id="{9E13BC94-C4E2-40CF-8643-B726C1D37DD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593823" y="2527132"/>
            <a:ext cx="1425259" cy="2016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DECE1E6E-7173-4423-A8FA-C2829120FEB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944123" y="4521391"/>
            <a:ext cx="1522664" cy="2153833"/>
          </a:xfrm>
          <a:prstGeom prst="rect">
            <a:avLst/>
          </a:prstGeom>
          <a:ln>
            <a:noFill/>
          </a:ln>
          <a:effectLst>
            <a:outerShdw blurRad="292100" dist="139700" dir="2700000" algn="tl" rotWithShape="0">
              <a:srgbClr val="333333">
                <a:alpha val="65000"/>
              </a:srgbClr>
            </a:outerShdw>
          </a:effectLst>
        </p:spPr>
      </p:pic>
      <p:pic>
        <p:nvPicPr>
          <p:cNvPr id="11" name="Picture 10">
            <a:hlinkClick r:id="rId4"/>
            <a:extLst>
              <a:ext uri="{FF2B5EF4-FFF2-40B4-BE49-F238E27FC236}">
                <a16:creationId xmlns:a16="http://schemas.microsoft.com/office/drawing/2014/main" id="{D0D8CE17-C8E0-4DCF-81D7-AE589C582C4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575403" y="1416086"/>
            <a:ext cx="3424030" cy="2420636"/>
          </a:xfrm>
          <a:prstGeom prst="rect">
            <a:avLst/>
          </a:prstGeom>
        </p:spPr>
      </p:pic>
    </p:spTree>
    <p:extLst>
      <p:ext uri="{BB962C8B-B14F-4D97-AF65-F5344CB8AC3E}">
        <p14:creationId xmlns:p14="http://schemas.microsoft.com/office/powerpoint/2010/main" val="1696495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 name="Straight Connector 9"/>
          <p:cNvCxnSpPr/>
          <p:nvPr/>
        </p:nvCxnSpPr>
        <p:spPr>
          <a:xfrm>
            <a:off x="365767" y="136634"/>
            <a:ext cx="0" cy="6721366"/>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nvPr>
        </p:nvGraphicFramePr>
        <p:xfrm>
          <a:off x="218449" y="66561"/>
          <a:ext cx="9786975" cy="1666612"/>
        </p:xfrm>
        <a:graphic>
          <a:graphicData uri="http://schemas.openxmlformats.org/drawingml/2006/table">
            <a:tbl>
              <a:tblPr firstRow="1" firstCol="1" bandRow="1"/>
              <a:tblGrid>
                <a:gridCol w="4922848">
                  <a:extLst>
                    <a:ext uri="{9D8B030D-6E8A-4147-A177-3AD203B41FA5}">
                      <a16:colId xmlns:a16="http://schemas.microsoft.com/office/drawing/2014/main" val="3955450005"/>
                    </a:ext>
                  </a:extLst>
                </a:gridCol>
                <a:gridCol w="4864127">
                  <a:extLst>
                    <a:ext uri="{9D8B030D-6E8A-4147-A177-3AD203B41FA5}">
                      <a16:colId xmlns:a16="http://schemas.microsoft.com/office/drawing/2014/main" val="2312097304"/>
                    </a:ext>
                  </a:extLst>
                </a:gridCol>
              </a:tblGrid>
              <a:tr h="1049727">
                <a:tc gridSpan="2">
                  <a:txBody>
                    <a:bodyPr/>
                    <a:lstStyle/>
                    <a:p>
                      <a:pPr marL="107950" marR="109855" algn="l">
                        <a:lnSpc>
                          <a:spcPct val="107000"/>
                        </a:lnSpc>
                        <a:spcBef>
                          <a:spcPts val="300"/>
                        </a:spcBef>
                        <a:spcAft>
                          <a:spcPts val="300"/>
                        </a:spcAft>
                        <a:tabLst>
                          <a:tab pos="2092960" algn="ctr"/>
                          <a:tab pos="4186555" algn="r"/>
                        </a:tabLst>
                      </a:pPr>
                      <a:endParaRPr lang="en-GB" sz="5400" b="0" dirty="0">
                        <a:solidFill>
                          <a:schemeClr val="bg1"/>
                        </a:solidFill>
                        <a:effectLst/>
                        <a:latin typeface="League Spartan" panose="00000800000000000000" pitchFamily="50" charset="0"/>
                        <a:ea typeface="Lato" panose="020F0502020204030203" pitchFamily="34" charset="0"/>
                        <a:cs typeface="Lato" panose="020F0502020204030203" pitchFamily="34" charset="0"/>
                      </a:endParaRPr>
                    </a:p>
                  </a:txBody>
                  <a:tcPr marL="68580" marR="68580" marT="0" marB="0">
                    <a:lnL>
                      <a:noFill/>
                    </a:lnL>
                    <a:lnR>
                      <a:noFill/>
                    </a:lnR>
                    <a:lnT>
                      <a:noFill/>
                    </a:lnT>
                    <a:lnB w="12700" cap="flat" cmpd="sng" algn="ctr">
                      <a:solidFill>
                        <a:srgbClr val="95519E"/>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27983487"/>
                  </a:ext>
                </a:extLst>
              </a:tr>
              <a:tr h="220078">
                <a:tc>
                  <a:txBody>
                    <a:bodyPr/>
                    <a:lstStyle/>
                    <a:p>
                      <a:pPr marL="107950" marR="109855" algn="ctr">
                        <a:lnSpc>
                          <a:spcPct val="107000"/>
                        </a:lnSpc>
                        <a:spcBef>
                          <a:spcPts val="200"/>
                        </a:spcBef>
                        <a:spcAft>
                          <a:spcPts val="200"/>
                        </a:spcAft>
                      </a:pPr>
                      <a:endParaRPr lang="en-GB" sz="1800" dirty="0">
                        <a:solidFill>
                          <a:srgbClr val="95519E"/>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L>
                      <a:noFill/>
                    </a:lnL>
                    <a:lnR w="12700" cap="flat" cmpd="sng" algn="ctr">
                      <a:solidFill>
                        <a:srgbClr val="95519E"/>
                      </a:solidFill>
                      <a:prstDash val="solid"/>
                      <a:round/>
                      <a:headEnd type="none" w="med" len="med"/>
                      <a:tailEnd type="none" w="med" len="med"/>
                    </a:lnR>
                    <a:lnT w="12700" cap="flat" cmpd="sng" algn="ctr">
                      <a:solidFill>
                        <a:srgbClr val="95519E"/>
                      </a:solidFill>
                      <a:prstDash val="solid"/>
                      <a:round/>
                      <a:headEnd type="none" w="med" len="med"/>
                      <a:tailEnd type="none" w="med" len="med"/>
                    </a:lnT>
                    <a:lnB w="12700" cap="flat" cmpd="sng" algn="ctr">
                      <a:solidFill>
                        <a:srgbClr val="95519E"/>
                      </a:solidFill>
                      <a:prstDash val="solid"/>
                      <a:round/>
                      <a:headEnd type="none" w="med" len="med"/>
                      <a:tailEnd type="none" w="med" len="med"/>
                    </a:lnB>
                  </a:tcPr>
                </a:tc>
                <a:tc>
                  <a:txBody>
                    <a:bodyPr/>
                    <a:lstStyle/>
                    <a:p>
                      <a:pPr marL="107950" marR="109855" algn="ctr">
                        <a:lnSpc>
                          <a:spcPct val="107000"/>
                        </a:lnSpc>
                        <a:spcBef>
                          <a:spcPts val="200"/>
                        </a:spcBef>
                        <a:spcAft>
                          <a:spcPts val="200"/>
                        </a:spcAft>
                        <a:tabLst>
                          <a:tab pos="2092960" algn="ctr"/>
                          <a:tab pos="4186555" algn="r"/>
                        </a:tabLst>
                      </a:pPr>
                      <a:endParaRPr lang="en-GB" sz="1800" dirty="0">
                        <a:solidFill>
                          <a:srgbClr val="95519E"/>
                        </a:solidFill>
                        <a:effectLst/>
                        <a:latin typeface="Lato" panose="020F0502020204030203" pitchFamily="34" charset="0"/>
                        <a:ea typeface="Lato" panose="020F0502020204030203" pitchFamily="34" charset="0"/>
                        <a:cs typeface="Lato" panose="020F0502020204030203" pitchFamily="34" charset="0"/>
                      </a:endParaRPr>
                    </a:p>
                  </a:txBody>
                  <a:tcPr marL="68580" marR="68580" marT="0" marB="0" anchor="ctr">
                    <a:lnL w="12700" cap="flat" cmpd="sng" algn="ctr">
                      <a:solidFill>
                        <a:srgbClr val="95519E"/>
                      </a:solidFill>
                      <a:prstDash val="solid"/>
                      <a:round/>
                      <a:headEnd type="none" w="med" len="med"/>
                      <a:tailEnd type="none" w="med" len="med"/>
                    </a:lnL>
                    <a:lnR>
                      <a:noFill/>
                    </a:lnR>
                    <a:lnT w="12700" cap="flat" cmpd="sng" algn="ctr">
                      <a:solidFill>
                        <a:srgbClr val="95519E"/>
                      </a:solidFill>
                      <a:prstDash val="solid"/>
                      <a:round/>
                      <a:headEnd type="none" w="med" len="med"/>
                      <a:tailEnd type="none" w="med" len="med"/>
                    </a:lnT>
                    <a:lnB w="12700" cap="flat" cmpd="sng" algn="ctr">
                      <a:solidFill>
                        <a:srgbClr val="95519E"/>
                      </a:solidFill>
                      <a:prstDash val="solid"/>
                      <a:round/>
                      <a:headEnd type="none" w="med" len="med"/>
                      <a:tailEnd type="none" w="med" len="med"/>
                    </a:lnB>
                  </a:tcPr>
                </a:tc>
                <a:extLst>
                  <a:ext uri="{0D108BD9-81ED-4DB2-BD59-A6C34878D82A}">
                    <a16:rowId xmlns:a16="http://schemas.microsoft.com/office/drawing/2014/main" val="1194147248"/>
                  </a:ext>
                </a:extLst>
              </a:tr>
              <a:tr h="264179">
                <a:tc>
                  <a:txBody>
                    <a:bodyPr/>
                    <a:lstStyle/>
                    <a:p>
                      <a:pPr marL="228600" marR="109855" algn="just">
                        <a:lnSpc>
                          <a:spcPct val="107000"/>
                        </a:lnSpc>
                        <a:spcBef>
                          <a:spcPts val="300"/>
                        </a:spcBef>
                        <a:spcAft>
                          <a:spcPts val="300"/>
                        </a:spcAft>
                      </a:pPr>
                      <a:endParaRPr lang="en-GB" sz="1100" dirty="0">
                        <a:solidFill>
                          <a:srgbClr val="95519E"/>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68580" marT="144000" marB="0">
                    <a:lnL>
                      <a:noFill/>
                    </a:lnL>
                    <a:lnR w="12700" cap="flat" cmpd="sng" algn="ctr">
                      <a:solidFill>
                        <a:srgbClr val="95519E"/>
                      </a:solidFill>
                      <a:prstDash val="solid"/>
                      <a:round/>
                      <a:headEnd type="none" w="med" len="med"/>
                      <a:tailEnd type="none" w="med" len="med"/>
                    </a:lnR>
                    <a:lnT w="12700" cap="flat" cmpd="sng" algn="ctr">
                      <a:solidFill>
                        <a:srgbClr val="95519E"/>
                      </a:solidFill>
                      <a:prstDash val="solid"/>
                      <a:round/>
                      <a:headEnd type="none" w="med" len="med"/>
                      <a:tailEnd type="none" w="med" len="med"/>
                    </a:lnT>
                    <a:lnB>
                      <a:noFill/>
                    </a:lnB>
                  </a:tcPr>
                </a:tc>
                <a:tc>
                  <a:txBody>
                    <a:bodyPr/>
                    <a:lstStyle/>
                    <a:p>
                      <a:pPr marL="0" marR="107950" lvl="0" indent="0">
                        <a:lnSpc>
                          <a:spcPct val="107000"/>
                        </a:lnSpc>
                        <a:spcBef>
                          <a:spcPts val="300"/>
                        </a:spcBef>
                        <a:spcAft>
                          <a:spcPts val="300"/>
                        </a:spcAft>
                        <a:buClr>
                          <a:srgbClr val="9865AF"/>
                        </a:buClr>
                        <a:buFont typeface="+mj-lt"/>
                        <a:buNone/>
                      </a:pPr>
                      <a:endParaRPr lang="en-GB" sz="1100" dirty="0">
                        <a:solidFill>
                          <a:srgbClr val="95519E"/>
                        </a:solidFill>
                        <a:effectLst/>
                        <a:latin typeface="Calibri" panose="020F0502020204030204" pitchFamily="34" charset="0"/>
                        <a:ea typeface="Calibri" panose="020F0502020204030204" pitchFamily="34" charset="0"/>
                        <a:cs typeface="Times New Roman" panose="02020603050405020304" pitchFamily="18" charset="0"/>
                      </a:endParaRPr>
                    </a:p>
                  </a:txBody>
                  <a:tcPr marL="180000" marR="68580" marT="144000" marB="0">
                    <a:lnL w="12700" cap="flat" cmpd="sng" algn="ctr">
                      <a:solidFill>
                        <a:srgbClr val="95519E"/>
                      </a:solidFill>
                      <a:prstDash val="solid"/>
                      <a:round/>
                      <a:headEnd type="none" w="med" len="med"/>
                      <a:tailEnd type="none" w="med" len="med"/>
                    </a:lnL>
                    <a:lnR>
                      <a:noFill/>
                    </a:lnR>
                    <a:lnT w="12700" cap="flat" cmpd="sng" algn="ctr">
                      <a:solidFill>
                        <a:srgbClr val="95519E"/>
                      </a:solidFill>
                      <a:prstDash val="solid"/>
                      <a:round/>
                      <a:headEnd type="none" w="med" len="med"/>
                      <a:tailEnd type="none" w="med" len="med"/>
                    </a:lnT>
                    <a:lnB>
                      <a:noFill/>
                    </a:lnB>
                  </a:tcPr>
                </a:tc>
                <a:extLst>
                  <a:ext uri="{0D108BD9-81ED-4DB2-BD59-A6C34878D82A}">
                    <a16:rowId xmlns:a16="http://schemas.microsoft.com/office/drawing/2014/main" val="3417556032"/>
                  </a:ext>
                </a:extLst>
              </a:tr>
            </a:tbl>
          </a:graphicData>
        </a:graphic>
      </p:graphicFrame>
      <p:sp>
        <p:nvSpPr>
          <p:cNvPr id="14" name="Rectangle 4"/>
          <p:cNvSpPr>
            <a:spLocks noChangeArrowheads="1"/>
          </p:cNvSpPr>
          <p:nvPr/>
        </p:nvSpPr>
        <p:spPr bwMode="auto">
          <a:xfrm>
            <a:off x="0" y="864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2D651D86-383D-45DB-A701-76B5BFCFE28F}" type="slidenum">
              <a:rPr lang="en-GB" smtClean="0"/>
              <a:t>6</a:t>
            </a:fld>
            <a:endParaRPr lang="en-GB" dirty="0"/>
          </a:p>
        </p:txBody>
      </p:sp>
      <p:sp>
        <p:nvSpPr>
          <p:cNvPr id="13" name="TextBox 12"/>
          <p:cNvSpPr txBox="1"/>
          <p:nvPr/>
        </p:nvSpPr>
        <p:spPr>
          <a:xfrm>
            <a:off x="513085" y="2800357"/>
            <a:ext cx="9010925" cy="3785652"/>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3200" b="1" dirty="0">
                <a:latin typeface="League Spartan" panose="00000800000000000000" pitchFamily="50" charset="0"/>
              </a:rPr>
              <a:t>Learning outcomes</a:t>
            </a:r>
          </a:p>
          <a:p>
            <a:pPr lvl="1"/>
            <a:endParaRPr lang="en-GB" sz="1100" b="1" dirty="0">
              <a:latin typeface="Gill Sans MT" panose="020B0502020104020203" pitchFamily="34" charset="0"/>
            </a:endParaRPr>
          </a:p>
          <a:p>
            <a:pPr lvl="1"/>
            <a:endParaRPr lang="en-GB" sz="1100" b="1" dirty="0">
              <a:latin typeface="Gill Sans MT" panose="020B0502020104020203" pitchFamily="34" charset="0"/>
            </a:endParaRPr>
          </a:p>
          <a:p>
            <a:pPr lvl="1"/>
            <a:endParaRPr lang="en-GB" sz="1100" b="1" dirty="0">
              <a:latin typeface="Gill Sans MT" panose="020B0502020104020203" pitchFamily="34" charset="0"/>
            </a:endParaRPr>
          </a:p>
          <a:p>
            <a:r>
              <a:rPr lang="en-GB" b="1" dirty="0">
                <a:latin typeface="League Spartan" panose="00000800000000000000" pitchFamily="50" charset="0"/>
              </a:rPr>
              <a:t>Pupils will be able to:</a:t>
            </a:r>
          </a:p>
          <a:p>
            <a:pPr lvl="3"/>
            <a:endParaRPr lang="en-GB" b="1" dirty="0">
              <a:latin typeface="Lato" panose="020B0604020202020204" charset="0"/>
              <a:ea typeface="Lato" panose="020B0604020202020204" charset="0"/>
              <a:cs typeface="Lato" panose="020B0604020202020204" charset="0"/>
            </a:endParaRPr>
          </a:p>
          <a:p>
            <a:pPr marL="914400" lvl="1" indent="-457200">
              <a:spcAft>
                <a:spcPts val="600"/>
              </a:spcAft>
              <a:buSzPct val="202000"/>
              <a:buBlip>
                <a:blip r:embed="rId3"/>
              </a:buBlip>
            </a:pPr>
            <a:r>
              <a:rPr lang="en-GB" dirty="0">
                <a:latin typeface="Lato" panose="020B0604020202020204" charset="0"/>
                <a:ea typeface="Lato" panose="020B0604020202020204" charset="0"/>
                <a:cs typeface="Lato" panose="020B0604020202020204" charset="0"/>
              </a:rPr>
              <a:t>describe how the things that can go into a person’s body and onto their skin can change how people look and feel</a:t>
            </a:r>
          </a:p>
          <a:p>
            <a:pPr marL="914400" lvl="1" indent="-457200">
              <a:spcAft>
                <a:spcPts val="600"/>
              </a:spcAft>
              <a:buSzPct val="202000"/>
              <a:buBlip>
                <a:blip r:embed="rId3"/>
              </a:buBlip>
            </a:pPr>
            <a:r>
              <a:rPr lang="en-GB" dirty="0">
                <a:latin typeface="Lato" panose="020B0604020202020204" charset="0"/>
                <a:ea typeface="Lato" panose="020B0604020202020204" charset="0"/>
                <a:cs typeface="Lato" panose="020B0604020202020204" charset="0"/>
              </a:rPr>
              <a:t>identify that some things that go into or onto bodies can be harmful (or not so good for people) and how we know if something might be harmful</a:t>
            </a:r>
          </a:p>
          <a:p>
            <a:pPr marL="914400" lvl="1" indent="-457200">
              <a:spcAft>
                <a:spcPts val="600"/>
              </a:spcAft>
              <a:buSzPct val="202000"/>
              <a:buBlip>
                <a:blip r:embed="rId3"/>
              </a:buBlip>
            </a:pPr>
            <a:r>
              <a:rPr lang="en-GB" dirty="0">
                <a:latin typeface="Lato" panose="020B0604020202020204" charset="0"/>
                <a:ea typeface="Lato" panose="020B0604020202020204" charset="0"/>
                <a:cs typeface="Lato" panose="020B0604020202020204" charset="0"/>
              </a:rPr>
              <a:t>suggest basic strategies to respond to situations involving household products</a:t>
            </a:r>
          </a:p>
          <a:p>
            <a:pPr marL="914400" lvl="1" indent="-457200">
              <a:spcAft>
                <a:spcPts val="600"/>
              </a:spcAft>
              <a:buSzPct val="202000"/>
              <a:buBlip>
                <a:blip r:embed="rId3"/>
              </a:buBlip>
            </a:pPr>
            <a:r>
              <a:rPr lang="en-GB" dirty="0">
                <a:latin typeface="Lato" panose="020B0604020202020204" charset="0"/>
                <a:ea typeface="Lato" panose="020B0604020202020204" charset="0"/>
                <a:cs typeface="Lato" panose="020B0604020202020204" charset="0"/>
              </a:rPr>
              <a:t>recognise who to ask for help with things that can go into or onto bodies </a:t>
            </a:r>
            <a:endParaRPr lang="en-GB" b="1" dirty="0">
              <a:latin typeface="League Spartan" panose="00000800000000000000" pitchFamily="50" charset="0"/>
            </a:endParaRPr>
          </a:p>
        </p:txBody>
      </p:sp>
      <p:sp>
        <p:nvSpPr>
          <p:cNvPr id="16" name="TextBox 15"/>
          <p:cNvSpPr txBox="1"/>
          <p:nvPr/>
        </p:nvSpPr>
        <p:spPr>
          <a:xfrm>
            <a:off x="513085" y="538199"/>
            <a:ext cx="9010925" cy="2123658"/>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3200" b="1" dirty="0">
                <a:latin typeface="League Spartan" panose="00000800000000000000" pitchFamily="50" charset="0"/>
              </a:rPr>
              <a:t>Learning objective</a:t>
            </a:r>
          </a:p>
          <a:p>
            <a:pPr lvl="3"/>
            <a:endParaRPr lang="en-GB" sz="1600" b="1" dirty="0">
              <a:latin typeface="Gill Sans MT" panose="020B0502020104020203" pitchFamily="34" charset="0"/>
            </a:endParaRPr>
          </a:p>
          <a:p>
            <a:pPr lvl="3"/>
            <a:endParaRPr lang="en-GB" sz="400" b="1" dirty="0">
              <a:latin typeface="Gill Sans MT" panose="020B0502020104020203" pitchFamily="34" charset="0"/>
            </a:endParaRPr>
          </a:p>
          <a:p>
            <a:pPr marL="457200" indent="-457200">
              <a:lnSpc>
                <a:spcPct val="150000"/>
              </a:lnSpc>
              <a:buSzPct val="202000"/>
              <a:buBlip>
                <a:blip r:embed="rId3"/>
              </a:buBlip>
            </a:pPr>
            <a:r>
              <a:rPr lang="en-GB" b="1" dirty="0" smtClean="0">
                <a:latin typeface="League Spartan" panose="020B0604020202020204" charset="0"/>
              </a:rPr>
              <a:t>To learn </a:t>
            </a:r>
            <a:r>
              <a:rPr lang="en-US" b="1" dirty="0" smtClean="0">
                <a:latin typeface="League Spartan" panose="020B0604020202020204" charset="0"/>
              </a:rPr>
              <a:t>about </a:t>
            </a:r>
            <a:r>
              <a:rPr lang="en-US" b="1" dirty="0">
                <a:latin typeface="League Spartan" panose="020B0604020202020204" charset="0"/>
              </a:rPr>
              <a:t>things that go into </a:t>
            </a:r>
            <a:r>
              <a:rPr lang="en-US" b="1" dirty="0" smtClean="0">
                <a:latin typeface="League Spartan" panose="020B0604020202020204" charset="0"/>
              </a:rPr>
              <a:t>bodies or </a:t>
            </a:r>
            <a:r>
              <a:rPr lang="en-US" b="1" dirty="0">
                <a:latin typeface="League Spartan" panose="020B0604020202020204" charset="0"/>
              </a:rPr>
              <a:t>onto </a:t>
            </a:r>
            <a:r>
              <a:rPr lang="en-US" b="1" dirty="0" smtClean="0">
                <a:latin typeface="League Spartan" panose="020B0604020202020204" charset="0"/>
              </a:rPr>
              <a:t>skin </a:t>
            </a:r>
            <a:r>
              <a:rPr lang="en-US" b="1" dirty="0">
                <a:latin typeface="League Spartan" panose="020B0604020202020204" charset="0"/>
              </a:rPr>
              <a:t>and how this can make people feel</a:t>
            </a:r>
            <a:endParaRPr lang="en-GB" b="1" dirty="0">
              <a:latin typeface="League Spartan" panose="020B0604020202020204" charset="0"/>
            </a:endParaRPr>
          </a:p>
          <a:p>
            <a:pPr marL="457200" indent="-457200">
              <a:lnSpc>
                <a:spcPct val="200000"/>
              </a:lnSpc>
              <a:buSzPct val="202000"/>
              <a:buBlip>
                <a:blip r:embed="rId3"/>
              </a:buBlip>
            </a:pPr>
            <a:endParaRPr lang="en-GB" sz="500" dirty="0">
              <a:latin typeface="League Spartan" panose="020B0604020202020204" charset="0"/>
              <a:ea typeface="Lato" panose="020F0502020204030203" pitchFamily="34" charset="0"/>
              <a:cs typeface="Lato" panose="020F0502020204030203" pitchFamily="34"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211" y="538199"/>
            <a:ext cx="962364" cy="962364"/>
          </a:xfrm>
          <a:prstGeom prst="rect">
            <a:avLst/>
          </a:prstGeom>
        </p:spPr>
      </p:pic>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687044" y="2800357"/>
            <a:ext cx="877333" cy="1001704"/>
          </a:xfrm>
          <a:prstGeom prst="rect">
            <a:avLst/>
          </a:prstGeom>
        </p:spPr>
      </p:pic>
      <p:sp>
        <p:nvSpPr>
          <p:cNvPr id="15" name="TextBox 14"/>
          <p:cNvSpPr txBox="1"/>
          <p:nvPr/>
        </p:nvSpPr>
        <p:spPr>
          <a:xfrm>
            <a:off x="9869891" y="257494"/>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12" name="Footer Placeholder 1">
            <a:extLst>
              <a:ext uri="{FF2B5EF4-FFF2-40B4-BE49-F238E27FC236}">
                <a16:creationId xmlns:a16="http://schemas.microsoft.com/office/drawing/2014/main" id="{A63B0EC3-D7D8-4342-9241-15ADE792EBBA}"/>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pic>
        <p:nvPicPr>
          <p:cNvPr id="19" name="Picture 18">
            <a:extLst>
              <a:ext uri="{FF2B5EF4-FFF2-40B4-BE49-F238E27FC236}">
                <a16:creationId xmlns:a16="http://schemas.microsoft.com/office/drawing/2014/main" id="{0B8609EA-A3C5-48E2-ACD5-501E85AF156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312400" y="5092700"/>
            <a:ext cx="2044700" cy="2044700"/>
          </a:xfrm>
          <a:prstGeom prst="rect">
            <a:avLst/>
          </a:prstGeom>
        </p:spPr>
      </p:pic>
    </p:spTree>
    <p:extLst>
      <p:ext uri="{BB962C8B-B14F-4D97-AF65-F5344CB8AC3E}">
        <p14:creationId xmlns:p14="http://schemas.microsoft.com/office/powerpoint/2010/main" val="1244660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0" name="Straight Connector 9"/>
          <p:cNvCxnSpPr/>
          <p:nvPr/>
        </p:nvCxnSpPr>
        <p:spPr>
          <a:xfrm>
            <a:off x="365767" y="115614"/>
            <a:ext cx="0" cy="6547945"/>
          </a:xfrm>
          <a:prstGeom prst="line">
            <a:avLst/>
          </a:prstGeom>
          <a:ln w="47625">
            <a:solidFill>
              <a:srgbClr val="95519E"/>
            </a:solidFill>
          </a:ln>
        </p:spPr>
        <p:style>
          <a:lnRef idx="1">
            <a:schemeClr val="accent1"/>
          </a:lnRef>
          <a:fillRef idx="0">
            <a:schemeClr val="accent1"/>
          </a:fillRef>
          <a:effectRef idx="0">
            <a:schemeClr val="accent1"/>
          </a:effectRef>
          <a:fontRef idx="minor">
            <a:schemeClr val="tx1"/>
          </a:fontRef>
        </p:style>
      </p:cxnSp>
      <p:sp>
        <p:nvSpPr>
          <p:cNvPr id="14" name="Rectangle 4"/>
          <p:cNvSpPr>
            <a:spLocks noChangeArrowheads="1"/>
          </p:cNvSpPr>
          <p:nvPr/>
        </p:nvSpPr>
        <p:spPr bwMode="auto">
          <a:xfrm>
            <a:off x="0" y="8640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 name="TextBox 5"/>
          <p:cNvSpPr txBox="1"/>
          <p:nvPr/>
        </p:nvSpPr>
        <p:spPr>
          <a:xfrm>
            <a:off x="414888" y="430413"/>
            <a:ext cx="7546540" cy="830997"/>
          </a:xfrm>
          <a:prstGeom prst="rect">
            <a:avLst/>
          </a:prstGeom>
          <a:noFill/>
          <a:ln>
            <a:noFill/>
          </a:ln>
        </p:spPr>
        <p:txBody>
          <a:bodyPr wrap="square" rtlCol="0">
            <a:spAutoFit/>
          </a:bodyPr>
          <a:lstStyle/>
          <a:p>
            <a:r>
              <a:rPr lang="en-GB" sz="4800" dirty="0">
                <a:solidFill>
                  <a:schemeClr val="bg1"/>
                </a:solidFill>
                <a:latin typeface="League Spartan" panose="00000800000000000000" pitchFamily="50" charset="0"/>
                <a:ea typeface="Lato" panose="020F0502020204030203" pitchFamily="34" charset="0"/>
                <a:cs typeface="Lato" panose="020F0502020204030203" pitchFamily="34" charset="0"/>
              </a:rPr>
              <a:t>Preparing to teach</a:t>
            </a:r>
          </a:p>
        </p:txBody>
      </p:sp>
      <p:sp>
        <p:nvSpPr>
          <p:cNvPr id="2" name="Slide Number Placeholder 1"/>
          <p:cNvSpPr>
            <a:spLocks noGrp="1"/>
          </p:cNvSpPr>
          <p:nvPr>
            <p:ph type="sldNum" sz="quarter" idx="12"/>
          </p:nvPr>
        </p:nvSpPr>
        <p:spPr/>
        <p:txBody>
          <a:bodyPr/>
          <a:lstStyle/>
          <a:p>
            <a:fld id="{2D651D86-383D-45DB-A701-76B5BFCFE28F}" type="slidenum">
              <a:rPr lang="en-GB" smtClean="0"/>
              <a:t>7</a:t>
            </a:fld>
            <a:endParaRPr lang="en-GB" dirty="0"/>
          </a:p>
        </p:txBody>
      </p:sp>
      <p:sp>
        <p:nvSpPr>
          <p:cNvPr id="16" name="TextBox 15"/>
          <p:cNvSpPr txBox="1"/>
          <p:nvPr/>
        </p:nvSpPr>
        <p:spPr>
          <a:xfrm>
            <a:off x="388762" y="1442174"/>
            <a:ext cx="5494464" cy="3200876"/>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2800" b="1" dirty="0">
                <a:latin typeface="League Spartan" panose="00000800000000000000" pitchFamily="50" charset="0"/>
              </a:rPr>
              <a:t>Climate for learning</a:t>
            </a:r>
          </a:p>
          <a:p>
            <a:pPr lvl="3"/>
            <a:endParaRPr lang="en-GB" sz="1100" b="1" dirty="0">
              <a:latin typeface="Gill Sans MT" panose="020B0502020104020203" pitchFamily="34" charset="0"/>
            </a:endParaRPr>
          </a:p>
          <a:p>
            <a:pPr lvl="3"/>
            <a:endParaRPr lang="en-GB" sz="1600" b="1" dirty="0">
              <a:latin typeface="Gill Sans MT" panose="020B0502020104020203" pitchFamily="34" charset="0"/>
            </a:endParaRPr>
          </a:p>
          <a:p>
            <a:pPr lvl="3"/>
            <a:endParaRPr lang="en-GB" sz="400" b="1" dirty="0">
              <a:latin typeface="Gill Sans MT" panose="020B0502020104020203" pitchFamily="34" charset="0"/>
            </a:endParaRPr>
          </a:p>
          <a:p>
            <a:pPr>
              <a:buSzPct val="202000"/>
            </a:pPr>
            <a:r>
              <a:rPr lang="en-GB" sz="2000" dirty="0">
                <a:latin typeface="Lato" panose="020F0502020204030203" pitchFamily="34" charset="0"/>
                <a:ea typeface="Lato" panose="020F0502020204030203" pitchFamily="34" charset="0"/>
                <a:cs typeface="Lato" panose="020F0502020204030203" pitchFamily="34" charset="0"/>
              </a:rPr>
              <a:t>Make sure you have read the accompanying teacher guidance notes before teaching this lesson for guidance on establishing ground rules, the limits of confidentiality, communication and handling questions effectively. </a:t>
            </a:r>
          </a:p>
          <a:p>
            <a:pPr>
              <a:buSzPct val="202000"/>
            </a:pPr>
            <a:endParaRPr lang="en-GB" sz="700" dirty="0">
              <a:latin typeface="Lato" panose="020F0502020204030203" pitchFamily="34" charset="0"/>
              <a:ea typeface="Lato" panose="020F0502020204030203" pitchFamily="34" charset="0"/>
              <a:cs typeface="Lato" panose="020F0502020204030203"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146" y="1559881"/>
            <a:ext cx="887768" cy="887768"/>
          </a:xfrm>
          <a:prstGeom prst="rect">
            <a:avLst/>
          </a:prstGeom>
        </p:spPr>
      </p:pic>
      <p:sp>
        <p:nvSpPr>
          <p:cNvPr id="21" name="TextBox 20"/>
          <p:cNvSpPr txBox="1"/>
          <p:nvPr/>
        </p:nvSpPr>
        <p:spPr>
          <a:xfrm>
            <a:off x="6096000" y="1426785"/>
            <a:ext cx="5815921" cy="3231654"/>
          </a:xfrm>
          <a:prstGeom prst="rect">
            <a:avLst/>
          </a:prstGeom>
          <a:solidFill>
            <a:schemeClr val="bg1"/>
          </a:solidFill>
        </p:spPr>
        <p:txBody>
          <a:bodyPr wrap="square" rtlCol="0">
            <a:spAutoFit/>
          </a:bodyPr>
          <a:lstStyle/>
          <a:p>
            <a:pPr lvl="3"/>
            <a:r>
              <a:rPr lang="en-GB" sz="2600" b="1" dirty="0">
                <a:latin typeface="League Spartan" panose="00000800000000000000" pitchFamily="50" charset="0"/>
              </a:rPr>
              <a:t>Resources required</a:t>
            </a:r>
          </a:p>
          <a:p>
            <a:pPr lvl="3"/>
            <a:endParaRPr lang="en-GB" sz="1600" dirty="0">
              <a:latin typeface="Lato" panose="020B0604020202020204" charset="0"/>
              <a:ea typeface="Lato" panose="020B0604020202020204" charset="0"/>
              <a:cs typeface="Lato" panose="020B0604020202020204" charset="0"/>
            </a:endParaRPr>
          </a:p>
          <a:p>
            <a:pPr marL="457200" indent="-457200">
              <a:buSzPct val="202000"/>
              <a:buBlip>
                <a:blip r:embed="rId4"/>
              </a:buBlip>
            </a:pPr>
            <a:r>
              <a:rPr lang="en-GB" sz="1500" dirty="0">
                <a:latin typeface="Lato" panose="020B0604020202020204" charset="0"/>
                <a:ea typeface="Lato" panose="020B0604020202020204" charset="0"/>
                <a:cs typeface="Lato" panose="020B0604020202020204" charset="0"/>
              </a:rPr>
              <a:t>Box or envelope for anonymous questions</a:t>
            </a:r>
          </a:p>
          <a:p>
            <a:pPr marL="457200" indent="-457200">
              <a:buSzPct val="202000"/>
              <a:buBlip>
                <a:blip r:embed="rId4"/>
              </a:buBlip>
            </a:pPr>
            <a:r>
              <a:rPr lang="en-GB" sz="1500" dirty="0">
                <a:latin typeface="Lato" panose="020B0604020202020204" charset="0"/>
                <a:ea typeface="Lato" panose="020B0604020202020204" charset="0"/>
                <a:cs typeface="Lato" panose="020B0604020202020204" charset="0"/>
              </a:rPr>
              <a:t>Resource 1: </a:t>
            </a:r>
            <a:r>
              <a:rPr lang="en-GB" sz="1500" i="1" dirty="0">
                <a:latin typeface="Lato" panose="020B0604020202020204" charset="0"/>
                <a:ea typeface="Lato" panose="020B0604020202020204" charset="0"/>
                <a:cs typeface="Lato" panose="020B0604020202020204" charset="0"/>
              </a:rPr>
              <a:t>Ideas list </a:t>
            </a:r>
            <a:r>
              <a:rPr lang="en-GB" sz="1500" dirty="0">
                <a:latin typeface="Lato" panose="020B0604020202020204" charset="0"/>
                <a:ea typeface="Lato" panose="020B0604020202020204" charset="0"/>
                <a:cs typeface="Lato" panose="020B0604020202020204" charset="0"/>
              </a:rPr>
              <a:t>[1 per pupil]</a:t>
            </a:r>
          </a:p>
          <a:p>
            <a:pPr marL="457200" indent="-457200">
              <a:buSzPct val="202000"/>
              <a:buBlip>
                <a:blip r:embed="rId4"/>
              </a:buBlip>
            </a:pPr>
            <a:r>
              <a:rPr lang="en-GB" sz="1500" dirty="0">
                <a:latin typeface="Lato" panose="020B0604020202020204" charset="0"/>
                <a:ea typeface="Lato" panose="020B0604020202020204" charset="0"/>
                <a:cs typeface="Lato" panose="020B0604020202020204" charset="0"/>
              </a:rPr>
              <a:t>Resource 2: </a:t>
            </a:r>
            <a:r>
              <a:rPr lang="en-GB" sz="1500" i="1" dirty="0">
                <a:latin typeface="Lato" panose="020B0604020202020204" charset="0"/>
                <a:ea typeface="Lato" panose="020B0604020202020204" charset="0"/>
                <a:cs typeface="Lato" panose="020B0604020202020204" charset="0"/>
              </a:rPr>
              <a:t>Picture cards </a:t>
            </a:r>
            <a:r>
              <a:rPr lang="en-GB" sz="1500" dirty="0">
                <a:latin typeface="Lato" panose="020B0604020202020204" charset="0"/>
                <a:ea typeface="Lato" panose="020B0604020202020204" charset="0"/>
                <a:cs typeface="Lato" panose="020B0604020202020204" charset="0"/>
              </a:rPr>
              <a:t>[1 set per small group]</a:t>
            </a:r>
          </a:p>
          <a:p>
            <a:pPr marL="457200" indent="-457200">
              <a:buSzPct val="202000"/>
              <a:buBlip>
                <a:blip r:embed="rId4"/>
              </a:buBlip>
            </a:pPr>
            <a:r>
              <a:rPr lang="en-GB" sz="1500" dirty="0">
                <a:latin typeface="Lato" panose="020B0604020202020204" charset="0"/>
                <a:ea typeface="Lato" panose="020B0604020202020204" charset="0"/>
                <a:cs typeface="Lato" panose="020B0604020202020204" charset="0"/>
              </a:rPr>
              <a:t>Resource 3</a:t>
            </a:r>
            <a:r>
              <a:rPr lang="en-GB" sz="1500" i="1" dirty="0">
                <a:latin typeface="Lato" panose="020B0604020202020204" charset="0"/>
                <a:ea typeface="Lato" panose="020B0604020202020204" charset="0"/>
                <a:cs typeface="Lato" panose="020B0604020202020204" charset="0"/>
              </a:rPr>
              <a:t>: Amrit’s dilemma cards </a:t>
            </a:r>
            <a:r>
              <a:rPr lang="en-GB" sz="1500" dirty="0">
                <a:latin typeface="Lato" panose="020B0604020202020204" charset="0"/>
                <a:ea typeface="Lato" panose="020B0604020202020204" charset="0"/>
                <a:cs typeface="Lato" panose="020B0604020202020204" charset="0"/>
              </a:rPr>
              <a:t>[1 card or set of cards per pair]</a:t>
            </a:r>
          </a:p>
          <a:p>
            <a:pPr marL="457200" indent="-457200">
              <a:buSzPct val="202000"/>
              <a:buBlip>
                <a:blip r:embed="rId4"/>
              </a:buBlip>
            </a:pPr>
            <a:r>
              <a:rPr lang="en-GB" sz="1500" dirty="0">
                <a:latin typeface="Lato" panose="020B0604020202020204" charset="0"/>
                <a:ea typeface="Lato" panose="020B0604020202020204" charset="0"/>
                <a:cs typeface="Lato" panose="020B0604020202020204" charset="0"/>
              </a:rPr>
              <a:t>Resource 4: </a:t>
            </a:r>
            <a:r>
              <a:rPr lang="en-GB" sz="1500" i="1" dirty="0">
                <a:latin typeface="Lato" panose="020B0604020202020204" charset="0"/>
                <a:ea typeface="Lato" panose="020B0604020202020204" charset="0"/>
                <a:cs typeface="Lato" panose="020B0604020202020204" charset="0"/>
              </a:rPr>
              <a:t>People that help us labels </a:t>
            </a:r>
            <a:r>
              <a:rPr lang="en-GB" sz="1500" dirty="0">
                <a:latin typeface="Lato" panose="020B0604020202020204" charset="0"/>
                <a:ea typeface="Lato" panose="020B0604020202020204" charset="0"/>
                <a:cs typeface="Lato" panose="020B0604020202020204" charset="0"/>
              </a:rPr>
              <a:t>(1 cut set per class)</a:t>
            </a:r>
          </a:p>
          <a:p>
            <a:pPr marL="457200" indent="-457200">
              <a:buSzPct val="202000"/>
              <a:buBlip>
                <a:blip r:embed="rId4"/>
              </a:buBlip>
            </a:pPr>
            <a:r>
              <a:rPr lang="en-GB" sz="1500" dirty="0">
                <a:latin typeface="Lato" panose="020B0604020202020204" charset="0"/>
                <a:ea typeface="Lato" panose="020B0604020202020204" charset="0"/>
                <a:cs typeface="Lato" panose="020B0604020202020204" charset="0"/>
              </a:rPr>
              <a:t>Resource </a:t>
            </a:r>
            <a:r>
              <a:rPr lang="en-GB" sz="1500" dirty="0" smtClean="0">
                <a:latin typeface="Lato" panose="020B0604020202020204" charset="0"/>
                <a:ea typeface="Lato" panose="020B0604020202020204" charset="0"/>
                <a:cs typeface="Lato" panose="020B0604020202020204" charset="0"/>
              </a:rPr>
              <a:t>5: </a:t>
            </a:r>
            <a:r>
              <a:rPr lang="en-GB" sz="1500" dirty="0">
                <a:latin typeface="Lato" panose="020B0604020202020204" charset="0"/>
                <a:ea typeface="Lato" panose="020B0604020202020204" charset="0"/>
                <a:cs typeface="Lato" panose="020B0604020202020204" charset="0"/>
              </a:rPr>
              <a:t>extension activity: </a:t>
            </a:r>
            <a:r>
              <a:rPr lang="en-GB" sz="1500" i="1" dirty="0">
                <a:latin typeface="Lato" panose="020B0604020202020204" charset="0"/>
                <a:ea typeface="Lato" panose="020B0604020202020204" charset="0"/>
                <a:cs typeface="Lato" panose="020B0604020202020204" charset="0"/>
              </a:rPr>
              <a:t>Hazard labels </a:t>
            </a:r>
            <a:r>
              <a:rPr lang="en-GB" sz="1500" dirty="0">
                <a:latin typeface="Lato" panose="020B0604020202020204" charset="0"/>
                <a:ea typeface="Lato" panose="020B0604020202020204" charset="0"/>
                <a:cs typeface="Lato" panose="020B0604020202020204" charset="0"/>
              </a:rPr>
              <a:t>(1 set per pair, pupil or group)</a:t>
            </a:r>
          </a:p>
          <a:p>
            <a:pPr>
              <a:buSzPct val="202000"/>
            </a:pPr>
            <a:r>
              <a:rPr lang="en-GB" sz="1200" dirty="0">
                <a:latin typeface="Lato" panose="020B0604020202020204" charset="0"/>
                <a:ea typeface="Lato" panose="020B0604020202020204" charset="0"/>
                <a:cs typeface="Lato" panose="020B0604020202020204" charset="0"/>
              </a:rPr>
              <a:t>Optional: Collection of empty and washed medicine and household product bottles, containers and packets </a:t>
            </a:r>
          </a:p>
          <a:p>
            <a:pPr>
              <a:buSzPct val="202000"/>
            </a:pPr>
            <a:r>
              <a:rPr lang="en-GB" sz="1200" dirty="0">
                <a:latin typeface="Lato" panose="020B0604020202020204" charset="0"/>
                <a:ea typeface="Lato" panose="020B0604020202020204" charset="0"/>
                <a:cs typeface="Lato" panose="020B0604020202020204" charset="0"/>
              </a:rPr>
              <a:t>Plastic hoops or boxes for sorting activity</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0562" y="1457563"/>
            <a:ext cx="697584" cy="623209"/>
          </a:xfrm>
          <a:prstGeom prst="rect">
            <a:avLst/>
          </a:prstGeom>
        </p:spPr>
      </p:pic>
      <p:sp>
        <p:nvSpPr>
          <p:cNvPr id="23" name="TextBox 22"/>
          <p:cNvSpPr txBox="1"/>
          <p:nvPr/>
        </p:nvSpPr>
        <p:spPr>
          <a:xfrm>
            <a:off x="365767" y="4729156"/>
            <a:ext cx="5517459" cy="1877437"/>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r>
              <a:rPr lang="en-GB" sz="3200" b="1" dirty="0">
                <a:latin typeface="Gill Sans MT" panose="020B0502020104020203" pitchFamily="34" charset="0"/>
              </a:rPr>
              <a:t>Duration</a:t>
            </a:r>
          </a:p>
          <a:p>
            <a:pPr lvl="3"/>
            <a:endParaRPr lang="en-GB" sz="400" b="1" dirty="0">
              <a:latin typeface="Gill Sans MT" panose="020B0502020104020203" pitchFamily="34" charset="0"/>
            </a:endParaRPr>
          </a:p>
          <a:p>
            <a:pPr lvl="3">
              <a:defRPr/>
            </a:pPr>
            <a:endParaRPr lang="en-GB" sz="400" b="1" dirty="0">
              <a:solidFill>
                <a:prstClr val="black"/>
              </a:solidFill>
              <a:latin typeface="Gill Sans MT" panose="020B0502020104020203" pitchFamily="34" charset="0"/>
            </a:endParaRPr>
          </a:p>
          <a:p>
            <a:pPr lvl="3">
              <a:buSzPct val="202000"/>
              <a:defRPr/>
            </a:pPr>
            <a:r>
              <a:rPr lang="en-GB" sz="1600" b="1" dirty="0">
                <a:solidFill>
                  <a:prstClr val="black"/>
                </a:solidFill>
                <a:latin typeface="Lato" panose="020F0502020204030203" pitchFamily="34" charset="0"/>
                <a:ea typeface="Lato" panose="020F0502020204030203" pitchFamily="34" charset="0"/>
                <a:cs typeface="Lato" panose="020F0502020204030203" pitchFamily="34" charset="0"/>
              </a:rPr>
              <a:t>This has been designed to be taught as a sixty minute PSHE education lesson</a:t>
            </a:r>
            <a:endParaRPr lang="en-GB" sz="16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12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8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800" b="1" dirty="0">
              <a:latin typeface="Lato" panose="020F0502020204030203" pitchFamily="34" charset="0"/>
              <a:ea typeface="Lato" panose="020F0502020204030203" pitchFamily="34" charset="0"/>
              <a:cs typeface="Lato" panose="020F0502020204030203" pitchFamily="34" charset="0"/>
            </a:endParaRPr>
          </a:p>
        </p:txBody>
      </p:sp>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l="1883" t="3815" r="51546" b="4366"/>
          <a:stretch/>
        </p:blipFill>
        <p:spPr>
          <a:xfrm>
            <a:off x="580520" y="4831324"/>
            <a:ext cx="817394" cy="1611545"/>
          </a:xfrm>
          <a:prstGeom prst="rect">
            <a:avLst/>
          </a:prstGeom>
        </p:spPr>
      </p:pic>
      <p:sp>
        <p:nvSpPr>
          <p:cNvPr id="24" name="TextBox 23"/>
          <p:cNvSpPr txBox="1"/>
          <p:nvPr/>
        </p:nvSpPr>
        <p:spPr>
          <a:xfrm>
            <a:off x="683269" y="5778855"/>
            <a:ext cx="611896" cy="461665"/>
          </a:xfrm>
          <a:prstGeom prst="rect">
            <a:avLst/>
          </a:prstGeom>
          <a:noFill/>
        </p:spPr>
        <p:txBody>
          <a:bodyPr wrap="square" rtlCol="0">
            <a:spAutoFit/>
          </a:bodyPr>
          <a:lstStyle/>
          <a:p>
            <a:pPr algn="ctr"/>
            <a:r>
              <a:rPr lang="en-GB" sz="2400" b="1" dirty="0">
                <a:solidFill>
                  <a:srgbClr val="95519E"/>
                </a:solidFill>
                <a:latin typeface="Gill Sans MT" panose="020B0502020104020203" pitchFamily="34" charset="0"/>
              </a:rPr>
              <a:t>60</a:t>
            </a:r>
          </a:p>
        </p:txBody>
      </p:sp>
      <p:sp>
        <p:nvSpPr>
          <p:cNvPr id="17" name="TextBox 16"/>
          <p:cNvSpPr txBox="1"/>
          <p:nvPr/>
        </p:nvSpPr>
        <p:spPr>
          <a:xfrm>
            <a:off x="9801094" y="159208"/>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19" name="TextBox 18"/>
          <p:cNvSpPr txBox="1"/>
          <p:nvPr/>
        </p:nvSpPr>
        <p:spPr>
          <a:xfrm>
            <a:off x="6096001" y="4759934"/>
            <a:ext cx="5815920" cy="1846659"/>
          </a:xfrm>
          <a:prstGeom prst="rect">
            <a:avLst/>
          </a:prstGeom>
          <a:solidFill>
            <a:schemeClr val="bg1"/>
          </a:solidFill>
        </p:spPr>
        <p:txBody>
          <a:bodyPr wrap="square" rtlCol="0">
            <a:spAutoFit/>
          </a:bodyPr>
          <a:lstStyle/>
          <a:p>
            <a:pPr lvl="3"/>
            <a:r>
              <a:rPr lang="en-GB" sz="3200" b="1" dirty="0">
                <a:latin typeface="Gill Sans MT" panose="020B0502020104020203" pitchFamily="34" charset="0"/>
              </a:rPr>
              <a:t>Further guidance</a:t>
            </a:r>
            <a:endParaRPr lang="en-GB" b="1" dirty="0">
              <a:latin typeface="Gill Sans MT" panose="020B0502020104020203" pitchFamily="34" charset="0"/>
            </a:endParaRPr>
          </a:p>
          <a:p>
            <a:pPr lvl="3">
              <a:buSzPct val="202000"/>
            </a:pPr>
            <a:r>
              <a:rPr lang="en-GB" b="1" dirty="0">
                <a:latin typeface="Lato" panose="020F0502020204030203" pitchFamily="34" charset="0"/>
                <a:ea typeface="Lato" panose="020F0502020204030203" pitchFamily="34" charset="0"/>
                <a:cs typeface="Lato" panose="020F0502020204030203" pitchFamily="34" charset="0"/>
              </a:rPr>
              <a:t>Members of the PSHE Association can access our website for further guidance </a:t>
            </a:r>
            <a:r>
              <a:rPr lang="en-GB" b="1" dirty="0">
                <a:latin typeface="Lato" panose="020F0502020204030203" pitchFamily="34" charset="0"/>
                <a:ea typeface="Lato" panose="020F0502020204030203" pitchFamily="34" charset="0"/>
                <a:cs typeface="Lato" panose="020F0502020204030203" pitchFamily="34" charset="0"/>
                <a:hlinkClick r:id="rId7"/>
              </a:rPr>
              <a:t>www.pshe-association.org.uk</a:t>
            </a:r>
            <a:endParaRPr lang="en-GB"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1200" b="1" dirty="0">
              <a:latin typeface="Lato" panose="020F0502020204030203" pitchFamily="34" charset="0"/>
              <a:ea typeface="Lato" panose="020F0502020204030203" pitchFamily="34" charset="0"/>
              <a:cs typeface="Lato" panose="020F0502020204030203" pitchFamily="34" charset="0"/>
            </a:endParaRPr>
          </a:p>
          <a:p>
            <a:pPr lvl="3">
              <a:buSzPct val="202000"/>
            </a:pPr>
            <a:endParaRPr lang="en-GB" sz="1500" b="1" dirty="0">
              <a:latin typeface="Lato" panose="020F0502020204030203"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l="17297" t="28576" r="16674" b="28576"/>
          <a:stretch/>
        </p:blipFill>
        <p:spPr>
          <a:xfrm>
            <a:off x="6292489" y="5288685"/>
            <a:ext cx="1094363" cy="710172"/>
          </a:xfrm>
          <a:prstGeom prst="rect">
            <a:avLst/>
          </a:prstGeom>
        </p:spPr>
      </p:pic>
      <p:sp>
        <p:nvSpPr>
          <p:cNvPr id="20" name="Footer Placeholder 1">
            <a:extLst>
              <a:ext uri="{FF2B5EF4-FFF2-40B4-BE49-F238E27FC236}">
                <a16:creationId xmlns:a16="http://schemas.microsoft.com/office/drawing/2014/main" id="{18F76FBD-0B7A-4310-A7EB-629E1450F781}"/>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spTree>
    <p:extLst>
      <p:ext uri="{BB962C8B-B14F-4D97-AF65-F5344CB8AC3E}">
        <p14:creationId xmlns:p14="http://schemas.microsoft.com/office/powerpoint/2010/main" val="963335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D651D86-383D-45DB-A701-76B5BFCFE28F}" type="slidenum">
              <a:rPr lang="en-GB" smtClean="0"/>
              <a:t>8</a:t>
            </a:fld>
            <a:endParaRPr lang="en-GB" dirty="0"/>
          </a:p>
        </p:txBody>
      </p:sp>
      <p:sp>
        <p:nvSpPr>
          <p:cNvPr id="6" name="TextBox 5"/>
          <p:cNvSpPr txBox="1"/>
          <p:nvPr/>
        </p:nvSpPr>
        <p:spPr>
          <a:xfrm>
            <a:off x="445477" y="355734"/>
            <a:ext cx="6377352" cy="830997"/>
          </a:xfrm>
          <a:prstGeom prst="rect">
            <a:avLst/>
          </a:prstGeom>
          <a:noFill/>
        </p:spPr>
        <p:txBody>
          <a:bodyPr wrap="square" rtlCol="0">
            <a:spAutoFit/>
          </a:bodyPr>
          <a:lstStyle/>
          <a:p>
            <a:r>
              <a:rPr lang="en-GB" sz="4800" dirty="0">
                <a:solidFill>
                  <a:schemeClr val="bg1"/>
                </a:solidFill>
                <a:latin typeface="League Spartan" panose="00000800000000000000" pitchFamily="50" charset="0"/>
              </a:rPr>
              <a:t>Lesson summary</a:t>
            </a:r>
          </a:p>
        </p:txBody>
      </p:sp>
      <p:graphicFrame>
        <p:nvGraphicFramePr>
          <p:cNvPr id="11" name="Table 10"/>
          <p:cNvGraphicFramePr>
            <a:graphicFrameLocks noGrp="1"/>
          </p:cNvGraphicFramePr>
          <p:nvPr>
            <p:extLst>
              <p:ext uri="{D42A27DB-BD31-4B8C-83A1-F6EECF244321}">
                <p14:modId xmlns:p14="http://schemas.microsoft.com/office/powerpoint/2010/main" val="1450675138"/>
              </p:ext>
            </p:extLst>
          </p:nvPr>
        </p:nvGraphicFramePr>
        <p:xfrm>
          <a:off x="190005" y="1138203"/>
          <a:ext cx="11811989" cy="4484325"/>
        </p:xfrm>
        <a:graphic>
          <a:graphicData uri="http://schemas.openxmlformats.org/drawingml/2006/table">
            <a:tbl>
              <a:tblPr firstRow="1" bandRow="1">
                <a:tableStyleId>{5940675A-B579-460E-94D1-54222C63F5DA}</a:tableStyleId>
              </a:tblPr>
              <a:tblGrid>
                <a:gridCol w="3311183">
                  <a:extLst>
                    <a:ext uri="{9D8B030D-6E8A-4147-A177-3AD203B41FA5}">
                      <a16:colId xmlns:a16="http://schemas.microsoft.com/office/drawing/2014/main" val="4041274174"/>
                    </a:ext>
                  </a:extLst>
                </a:gridCol>
                <a:gridCol w="6785811">
                  <a:extLst>
                    <a:ext uri="{9D8B030D-6E8A-4147-A177-3AD203B41FA5}">
                      <a16:colId xmlns:a16="http://schemas.microsoft.com/office/drawing/2014/main" val="2234187062"/>
                    </a:ext>
                  </a:extLst>
                </a:gridCol>
                <a:gridCol w="1714995">
                  <a:extLst>
                    <a:ext uri="{9D8B030D-6E8A-4147-A177-3AD203B41FA5}">
                      <a16:colId xmlns:a16="http://schemas.microsoft.com/office/drawing/2014/main" val="3063766827"/>
                    </a:ext>
                  </a:extLst>
                </a:gridCol>
              </a:tblGrid>
              <a:tr h="472501">
                <a:tc>
                  <a:txBody>
                    <a:bodyPr/>
                    <a:lstStyle/>
                    <a:p>
                      <a:pPr algn="ctr"/>
                      <a:r>
                        <a:rPr lang="en-GB" sz="2800" dirty="0">
                          <a:latin typeface="League Spartan" panose="00000800000000000000" pitchFamily="50" charset="0"/>
                        </a:rPr>
                        <a:t>Activity</a:t>
                      </a:r>
                    </a:p>
                  </a:txBody>
                  <a:tcPr>
                    <a:solidFill>
                      <a:schemeClr val="bg1">
                        <a:lumMod val="95000"/>
                      </a:schemeClr>
                    </a:solidFill>
                  </a:tcPr>
                </a:tc>
                <a:tc>
                  <a:txBody>
                    <a:bodyPr/>
                    <a:lstStyle/>
                    <a:p>
                      <a:pPr algn="ctr"/>
                      <a:r>
                        <a:rPr lang="en-GB" sz="2800" dirty="0">
                          <a:latin typeface="League Spartan" panose="00000800000000000000" pitchFamily="50" charset="0"/>
                        </a:rPr>
                        <a:t>Description</a:t>
                      </a:r>
                    </a:p>
                  </a:txBody>
                  <a:tcPr>
                    <a:solidFill>
                      <a:schemeClr val="bg1">
                        <a:lumMod val="95000"/>
                      </a:schemeClr>
                    </a:solidFill>
                  </a:tcPr>
                </a:tc>
                <a:tc>
                  <a:txBody>
                    <a:bodyPr/>
                    <a:lstStyle/>
                    <a:p>
                      <a:pPr algn="ctr"/>
                      <a:r>
                        <a:rPr lang="en-GB" sz="2800" dirty="0">
                          <a:latin typeface="League Spartan" panose="00000800000000000000" pitchFamily="50" charset="0"/>
                        </a:rPr>
                        <a:t>Timing</a:t>
                      </a:r>
                    </a:p>
                  </a:txBody>
                  <a:tcPr>
                    <a:solidFill>
                      <a:schemeClr val="bg1">
                        <a:lumMod val="95000"/>
                      </a:schemeClr>
                    </a:solidFill>
                  </a:tcPr>
                </a:tc>
                <a:extLst>
                  <a:ext uri="{0D108BD9-81ED-4DB2-BD59-A6C34878D82A}">
                    <a16:rowId xmlns:a16="http://schemas.microsoft.com/office/drawing/2014/main" val="128198059"/>
                  </a:ext>
                </a:extLst>
              </a:tr>
              <a:tr h="555745">
                <a:tc>
                  <a:txBody>
                    <a:bodyPr/>
                    <a:lstStyle/>
                    <a:p>
                      <a:pPr marL="0" indent="0">
                        <a:buNone/>
                      </a:pPr>
                      <a:r>
                        <a:rPr lang="en-GB" sz="1800" dirty="0">
                          <a:latin typeface="Lato" panose="020B0604020202020204" charset="0"/>
                          <a:ea typeface="Lato" panose="020B0604020202020204" charset="0"/>
                          <a:cs typeface="Lato" panose="020B0604020202020204" charset="0"/>
                        </a:rPr>
                        <a:t>1. Baseline assessment</a:t>
                      </a:r>
                    </a:p>
                  </a:txBody>
                  <a:tcPr anchor="ctr">
                    <a:solidFill>
                      <a:schemeClr val="bg1">
                        <a:lumMod val="95000"/>
                      </a:schemeClr>
                    </a:solidFill>
                  </a:tcPr>
                </a:tc>
                <a:tc>
                  <a:txBody>
                    <a:bodyPr/>
                    <a:lstStyle/>
                    <a:p>
                      <a:r>
                        <a:rPr lang="en-GB" sz="1800" kern="1200" dirty="0">
                          <a:solidFill>
                            <a:schemeClr val="tx1"/>
                          </a:solidFill>
                          <a:effectLst/>
                          <a:latin typeface="Lato" panose="020B0604020202020204" charset="0"/>
                          <a:ea typeface="Lato" panose="020B0604020202020204" charset="0"/>
                          <a:cs typeface="Lato" panose="020B0604020202020204" charset="0"/>
                        </a:rPr>
                        <a:t>Establish ground rules.  Pupils list in two columns, things that are good for bodies and things that are not so good for bodies </a:t>
                      </a: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10 MINS</a:t>
                      </a:r>
                    </a:p>
                  </a:txBody>
                  <a:tcPr anchor="ctr">
                    <a:solidFill>
                      <a:schemeClr val="bg1"/>
                    </a:solidFill>
                  </a:tcPr>
                </a:tc>
                <a:extLst>
                  <a:ext uri="{0D108BD9-81ED-4DB2-BD59-A6C34878D82A}">
                    <a16:rowId xmlns:a16="http://schemas.microsoft.com/office/drawing/2014/main" val="2474858058"/>
                  </a:ext>
                </a:extLst>
              </a:tr>
              <a:tr h="546100">
                <a:tc>
                  <a:txBody>
                    <a:bodyPr/>
                    <a:lstStyle/>
                    <a:p>
                      <a:r>
                        <a:rPr lang="en-GB" sz="1800" dirty="0">
                          <a:latin typeface="Lato" panose="020B0604020202020204" charset="0"/>
                          <a:ea typeface="Lato" panose="020B0604020202020204" charset="0"/>
                          <a:cs typeface="Lato" panose="020B0604020202020204" charset="0"/>
                        </a:rPr>
                        <a:t>2. Introduction</a:t>
                      </a:r>
                    </a:p>
                  </a:txBody>
                  <a:tcPr anchor="ctr">
                    <a:solidFill>
                      <a:schemeClr val="bg1">
                        <a:lumMod val="95000"/>
                      </a:schemeClr>
                    </a:solidFill>
                  </a:tcPr>
                </a:tc>
                <a:tc>
                  <a:txBody>
                    <a:bodyPr/>
                    <a:lstStyle/>
                    <a:p>
                      <a:r>
                        <a:rPr lang="en-GB" sz="1800" kern="1200" dirty="0">
                          <a:solidFill>
                            <a:schemeClr val="tx1"/>
                          </a:solidFill>
                          <a:effectLst/>
                          <a:latin typeface="Lato" panose="020B0604020202020204" charset="0"/>
                          <a:ea typeface="Lato" panose="020B0604020202020204" charset="0"/>
                          <a:cs typeface="Lato" panose="020B0604020202020204" charset="0"/>
                        </a:rPr>
                        <a:t>Pupils think about what can go into or onto a person’s body - label a body outline</a:t>
                      </a: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5-10 MINS</a:t>
                      </a:r>
                    </a:p>
                  </a:txBody>
                  <a:tcPr anchor="ctr">
                    <a:solidFill>
                      <a:schemeClr val="bg1"/>
                    </a:solidFill>
                  </a:tcPr>
                </a:tc>
                <a:extLst>
                  <a:ext uri="{0D108BD9-81ED-4DB2-BD59-A6C34878D82A}">
                    <a16:rowId xmlns:a16="http://schemas.microsoft.com/office/drawing/2014/main" val="2346566372"/>
                  </a:ext>
                </a:extLst>
              </a:tr>
              <a:tr h="738613">
                <a:tc>
                  <a:txBody>
                    <a:bodyPr/>
                    <a:lstStyle/>
                    <a:p>
                      <a:r>
                        <a:rPr lang="en-GB" sz="1800" dirty="0">
                          <a:latin typeface="Lato" panose="020B0604020202020204" charset="0"/>
                          <a:ea typeface="Lato" panose="020B0604020202020204" charset="0"/>
                          <a:cs typeface="Lato" panose="020B0604020202020204" charset="0"/>
                        </a:rPr>
                        <a:t>3. Paired discussion</a:t>
                      </a:r>
                    </a:p>
                  </a:txBody>
                  <a:tcPr anchor="ctr">
                    <a:solidFill>
                      <a:schemeClr val="bg1">
                        <a:lumMod val="95000"/>
                      </a:schemeClr>
                    </a:solidFill>
                  </a:tcPr>
                </a:tc>
                <a:tc>
                  <a:txBody>
                    <a:bodyPr/>
                    <a:lstStyle/>
                    <a:p>
                      <a:r>
                        <a:rPr lang="en-GB" sz="1800" kern="1200" dirty="0">
                          <a:solidFill>
                            <a:schemeClr val="tx1"/>
                          </a:solidFill>
                          <a:effectLst/>
                          <a:latin typeface="Lato" panose="020B0604020202020204" charset="0"/>
                          <a:ea typeface="Lato" panose="020B0604020202020204" charset="0"/>
                          <a:cs typeface="Lato" panose="020B0604020202020204" charset="0"/>
                        </a:rPr>
                        <a:t>Pupils discuss how different things that go into bodies or onto skin can change how a person looks or feels</a:t>
                      </a: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10 MINS</a:t>
                      </a:r>
                    </a:p>
                  </a:txBody>
                  <a:tcPr anchor="ctr">
                    <a:solidFill>
                      <a:schemeClr val="bg1"/>
                    </a:solidFill>
                  </a:tcPr>
                </a:tc>
                <a:extLst>
                  <a:ext uri="{0D108BD9-81ED-4DB2-BD59-A6C34878D82A}">
                    <a16:rowId xmlns:a16="http://schemas.microsoft.com/office/drawing/2014/main" val="62548691"/>
                  </a:ext>
                </a:extLst>
              </a:tr>
              <a:tr h="519898">
                <a:tc>
                  <a:txBody>
                    <a:bodyPr/>
                    <a:lstStyle/>
                    <a:p>
                      <a:r>
                        <a:rPr lang="en-GB" sz="1800" dirty="0">
                          <a:latin typeface="Lato" panose="020B0604020202020204" charset="0"/>
                          <a:ea typeface="Lato" panose="020B0604020202020204" charset="0"/>
                          <a:cs typeface="Lato" panose="020B0604020202020204" charset="0"/>
                        </a:rPr>
                        <a:t>4. Sorting activity</a:t>
                      </a:r>
                    </a:p>
                  </a:txBody>
                  <a:tcPr anchor="ctr">
                    <a:solidFill>
                      <a:schemeClr val="bg1">
                        <a:lumMod val="95000"/>
                      </a:schemeClr>
                    </a:solidFill>
                  </a:tcPr>
                </a:tc>
                <a:tc>
                  <a:txBody>
                    <a:bodyPr/>
                    <a:lstStyle/>
                    <a:p>
                      <a:r>
                        <a:rPr lang="en-GB" sz="1800" kern="1200" dirty="0">
                          <a:solidFill>
                            <a:schemeClr val="tx1"/>
                          </a:solidFill>
                          <a:effectLst/>
                          <a:latin typeface="Lato" panose="020B0604020202020204" charset="0"/>
                          <a:ea typeface="Lato" panose="020B0604020202020204" charset="0"/>
                          <a:cs typeface="Lato" panose="020B0604020202020204" charset="0"/>
                        </a:rPr>
                        <a:t>Pupils sort products into helpful/harmful and discuss how they know whether something is helpful or harmful</a:t>
                      </a: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10 MINS</a:t>
                      </a:r>
                    </a:p>
                  </a:txBody>
                  <a:tcPr anchor="ctr">
                    <a:solidFill>
                      <a:schemeClr val="bg1"/>
                    </a:solidFill>
                  </a:tcPr>
                </a:tc>
                <a:extLst>
                  <a:ext uri="{0D108BD9-81ED-4DB2-BD59-A6C34878D82A}">
                    <a16:rowId xmlns:a16="http://schemas.microsoft.com/office/drawing/2014/main" val="1658251162"/>
                  </a:ext>
                </a:extLst>
              </a:tr>
              <a:tr h="667232">
                <a:tc>
                  <a:txBody>
                    <a:bodyPr/>
                    <a:lstStyle/>
                    <a:p>
                      <a:r>
                        <a:rPr lang="en-GB" sz="1800" dirty="0">
                          <a:latin typeface="Lato" panose="020B0604020202020204" charset="0"/>
                          <a:ea typeface="Lato" panose="020B0604020202020204" charset="0"/>
                          <a:cs typeface="Lato" panose="020B0604020202020204" charset="0"/>
                        </a:rPr>
                        <a:t>5. Amrit’s dilemma </a:t>
                      </a:r>
                    </a:p>
                  </a:txBody>
                  <a:tcPr anchor="ctr">
                    <a:solidFill>
                      <a:schemeClr val="bg1">
                        <a:lumMod val="95000"/>
                      </a:schemeClr>
                    </a:solidFill>
                  </a:tcPr>
                </a:tc>
                <a:tc>
                  <a:txBody>
                    <a:bodyPr/>
                    <a:lstStyle/>
                    <a:p>
                      <a:pPr>
                        <a:lnSpc>
                          <a:spcPts val="1500"/>
                        </a:lnSpc>
                        <a:spcAft>
                          <a:spcPts val="600"/>
                        </a:spcAft>
                      </a:pPr>
                      <a:r>
                        <a:rPr lang="en-GB" sz="1800" kern="1200" dirty="0">
                          <a:solidFill>
                            <a:schemeClr val="tx1"/>
                          </a:solidFill>
                          <a:effectLst/>
                          <a:latin typeface="Lato" panose="020B0604020202020204" charset="0"/>
                          <a:ea typeface="Lato" panose="020B0604020202020204" charset="0"/>
                          <a:cs typeface="Lato" panose="020B0604020202020204" charset="0"/>
                        </a:rPr>
                        <a:t>Pupils read a dilemma and discuss how best to manage it </a:t>
                      </a:r>
                      <a:endParaRPr lang="en-GB" sz="1800" dirty="0">
                        <a:effectLst/>
                        <a:latin typeface="Lato" panose="020B0604020202020204" charset="0"/>
                        <a:ea typeface="Lato" panose="020B0604020202020204" charset="0"/>
                        <a:cs typeface="Lato" panose="020B0604020202020204" charset="0"/>
                      </a:endParaRPr>
                    </a:p>
                  </a:txBody>
                  <a:tcPr anchor="ctr">
                    <a:solidFill>
                      <a:schemeClr val="bg1"/>
                    </a:solidFill>
                  </a:tcPr>
                </a:tc>
                <a:tc>
                  <a:txBody>
                    <a:bodyPr/>
                    <a:lstStyle/>
                    <a:p>
                      <a:pPr algn="ctr"/>
                      <a:r>
                        <a:rPr lang="en-GB" sz="1600" dirty="0">
                          <a:latin typeface="Lato" panose="020F0502020204030203" pitchFamily="34" charset="0"/>
                          <a:ea typeface="Lato" panose="020F0502020204030203" pitchFamily="34" charset="0"/>
                          <a:cs typeface="Lato" panose="020F0502020204030203" pitchFamily="34" charset="0"/>
                        </a:rPr>
                        <a:t>10 MINS</a:t>
                      </a:r>
                    </a:p>
                  </a:txBody>
                  <a:tcPr anchor="ctr">
                    <a:solidFill>
                      <a:schemeClr val="bg1"/>
                    </a:solidFill>
                  </a:tcPr>
                </a:tc>
                <a:extLst>
                  <a:ext uri="{0D108BD9-81ED-4DB2-BD59-A6C34878D82A}">
                    <a16:rowId xmlns:a16="http://schemas.microsoft.com/office/drawing/2014/main" val="780862879"/>
                  </a:ext>
                </a:extLst>
              </a:tr>
              <a:tr h="594360">
                <a:tc>
                  <a:txBody>
                    <a:bodyPr/>
                    <a:lstStyle/>
                    <a:p>
                      <a:r>
                        <a:rPr lang="en-GB" sz="1800" dirty="0">
                          <a:latin typeface="Lato" panose="020B0604020202020204" charset="0"/>
                          <a:ea typeface="Lato" panose="020B0604020202020204" charset="0"/>
                          <a:cs typeface="Lato" panose="020B0604020202020204" charset="0"/>
                        </a:rPr>
                        <a:t>6. Signposting support</a:t>
                      </a:r>
                    </a:p>
                  </a:txBody>
                  <a:tcPr anchor="ctr">
                    <a:solidFill>
                      <a:schemeClr val="bg1">
                        <a:lumMod val="95000"/>
                      </a:schemeClr>
                    </a:solidFill>
                  </a:tcPr>
                </a:tc>
                <a:tc>
                  <a:txBody>
                    <a:bodyPr/>
                    <a:lstStyle/>
                    <a:p>
                      <a:r>
                        <a:rPr lang="en-GB" sz="1800" kern="1200" dirty="0">
                          <a:solidFill>
                            <a:schemeClr val="tx1"/>
                          </a:solidFill>
                          <a:effectLst/>
                          <a:latin typeface="Lato" panose="020B0604020202020204" charset="0"/>
                          <a:ea typeface="Lato" panose="020B0604020202020204" charset="0"/>
                          <a:cs typeface="Lato" panose="020B0604020202020204" charset="0"/>
                        </a:rPr>
                        <a:t>Pupils consider who to ask for help in different scenarios and the importance of seeking help from a trusted adult</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Lato" panose="020F0502020204030203" pitchFamily="34" charset="0"/>
                          <a:ea typeface="Lato" panose="020F0502020204030203" pitchFamily="34" charset="0"/>
                          <a:cs typeface="Lato" panose="020F0502020204030203" pitchFamily="34" charset="0"/>
                        </a:rPr>
                        <a:t>5 MINS</a:t>
                      </a:r>
                    </a:p>
                  </a:txBody>
                  <a:tcPr anchor="ctr">
                    <a:solidFill>
                      <a:schemeClr val="bg1"/>
                    </a:solidFill>
                  </a:tcPr>
                </a:tc>
                <a:extLst>
                  <a:ext uri="{0D108BD9-81ED-4DB2-BD59-A6C34878D82A}">
                    <a16:rowId xmlns:a16="http://schemas.microsoft.com/office/drawing/2014/main" val="973255416"/>
                  </a:ext>
                </a:extLst>
              </a:tr>
            </a:tbl>
          </a:graphicData>
        </a:graphic>
      </p:graphicFrame>
      <p:sp>
        <p:nvSpPr>
          <p:cNvPr id="9" name="TextBox 8"/>
          <p:cNvSpPr txBox="1"/>
          <p:nvPr/>
        </p:nvSpPr>
        <p:spPr>
          <a:xfrm>
            <a:off x="9869891" y="86438"/>
            <a:ext cx="2110827" cy="954107"/>
          </a:xfrm>
          <a:prstGeom prst="rect">
            <a:avLst/>
          </a:prstGeom>
          <a:solidFill>
            <a:srgbClr val="95519E"/>
          </a:solidFill>
          <a:ln>
            <a:solidFill>
              <a:schemeClr val="bg1"/>
            </a:solidFill>
            <a:prstDash val="dash"/>
          </a:ln>
        </p:spPr>
        <p:txBody>
          <a:bodyPr wrap="square" rtlCol="0" anchor="ctr" anchorCtr="1">
            <a:spAutoFit/>
          </a:bodyPr>
          <a:lstStyle/>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Teacher </a:t>
            </a:r>
          </a:p>
          <a:p>
            <a:r>
              <a:rPr lang="en-GB" sz="2800" dirty="0">
                <a:solidFill>
                  <a:schemeClr val="bg1"/>
                </a:solidFill>
                <a:latin typeface="League Spartan" panose="00000800000000000000" pitchFamily="50" charset="0"/>
                <a:ea typeface="Lato" panose="020F0502020204030203" pitchFamily="34" charset="0"/>
                <a:cs typeface="Lato" panose="020F0502020204030203" pitchFamily="34" charset="0"/>
              </a:rPr>
              <a:t>slide</a:t>
            </a:r>
          </a:p>
        </p:txBody>
      </p:sp>
      <p:sp>
        <p:nvSpPr>
          <p:cNvPr id="7" name="Footer Placeholder 1">
            <a:extLst>
              <a:ext uri="{FF2B5EF4-FFF2-40B4-BE49-F238E27FC236}">
                <a16:creationId xmlns:a16="http://schemas.microsoft.com/office/drawing/2014/main" id="{62C255B8-713B-45BA-8F94-29C7A52B57E1}"/>
              </a:ext>
            </a:extLst>
          </p:cNvPr>
          <p:cNvSpPr txBox="1">
            <a:spLocks/>
          </p:cNvSpPr>
          <p:nvPr/>
        </p:nvSpPr>
        <p:spPr>
          <a:xfrm>
            <a:off x="0" y="6558386"/>
            <a:ext cx="12192000" cy="30797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PSHE Association 2020 	 </a:t>
            </a:r>
            <a:endParaRPr lang="en-GB" dirty="0"/>
          </a:p>
        </p:txBody>
      </p:sp>
      <p:graphicFrame>
        <p:nvGraphicFramePr>
          <p:cNvPr id="3" name="Table 2">
            <a:extLst>
              <a:ext uri="{FF2B5EF4-FFF2-40B4-BE49-F238E27FC236}">
                <a16:creationId xmlns:a16="http://schemas.microsoft.com/office/drawing/2014/main" id="{0E7D015B-2C46-47ED-B91D-96811C6A8E02}"/>
              </a:ext>
            </a:extLst>
          </p:cNvPr>
          <p:cNvGraphicFramePr>
            <a:graphicFrameLocks noGrp="1"/>
          </p:cNvGraphicFramePr>
          <p:nvPr>
            <p:extLst>
              <p:ext uri="{D42A27DB-BD31-4B8C-83A1-F6EECF244321}">
                <p14:modId xmlns:p14="http://schemas.microsoft.com/office/powerpoint/2010/main" val="603004475"/>
              </p:ext>
            </p:extLst>
          </p:nvPr>
        </p:nvGraphicFramePr>
        <p:xfrm>
          <a:off x="190005" y="5622528"/>
          <a:ext cx="11811989" cy="640080"/>
        </p:xfrm>
        <a:graphic>
          <a:graphicData uri="http://schemas.openxmlformats.org/drawingml/2006/table">
            <a:tbl>
              <a:tblPr firstRow="1" bandRow="1">
                <a:tableStyleId>{5940675A-B579-460E-94D1-54222C63F5DA}</a:tableStyleId>
              </a:tblPr>
              <a:tblGrid>
                <a:gridCol w="3311183">
                  <a:extLst>
                    <a:ext uri="{9D8B030D-6E8A-4147-A177-3AD203B41FA5}">
                      <a16:colId xmlns:a16="http://schemas.microsoft.com/office/drawing/2014/main" val="929058085"/>
                    </a:ext>
                  </a:extLst>
                </a:gridCol>
                <a:gridCol w="6785811">
                  <a:extLst>
                    <a:ext uri="{9D8B030D-6E8A-4147-A177-3AD203B41FA5}">
                      <a16:colId xmlns:a16="http://schemas.microsoft.com/office/drawing/2014/main" val="3650306894"/>
                    </a:ext>
                  </a:extLst>
                </a:gridCol>
                <a:gridCol w="1714995">
                  <a:extLst>
                    <a:ext uri="{9D8B030D-6E8A-4147-A177-3AD203B41FA5}">
                      <a16:colId xmlns:a16="http://schemas.microsoft.com/office/drawing/2014/main" val="2422526159"/>
                    </a:ext>
                  </a:extLst>
                </a:gridCol>
              </a:tblGrid>
              <a:tr h="594360">
                <a:tc>
                  <a:txBody>
                    <a:bodyPr/>
                    <a:lstStyle/>
                    <a:p>
                      <a:r>
                        <a:rPr lang="en-GB" sz="1800" dirty="0">
                          <a:latin typeface="Lato" panose="020B0604020202020204" charset="0"/>
                          <a:ea typeface="Lato" panose="020B0604020202020204" charset="0"/>
                          <a:cs typeface="Lato" panose="020B0604020202020204" charset="0"/>
                        </a:rPr>
                        <a:t>7. Plenary/end-point assessment</a:t>
                      </a:r>
                    </a:p>
                  </a:txBody>
                  <a:tcPr anchor="ctr">
                    <a:solidFill>
                      <a:schemeClr val="bg1">
                        <a:lumMod val="95000"/>
                      </a:schemeClr>
                    </a:solidFill>
                  </a:tcPr>
                </a:tc>
                <a:tc>
                  <a:txBody>
                    <a:bodyPr/>
                    <a:lstStyle/>
                    <a:p>
                      <a:r>
                        <a:rPr lang="en-GB" sz="1800" kern="1200" dirty="0">
                          <a:solidFill>
                            <a:schemeClr val="tx1"/>
                          </a:solidFill>
                          <a:effectLst/>
                          <a:latin typeface="Lato" panose="020B0604020202020204" charset="0"/>
                          <a:ea typeface="Lato" panose="020B0604020202020204" charset="0"/>
                          <a:cs typeface="Lato" panose="020B0604020202020204" charset="0"/>
                        </a:rPr>
                        <a:t>Pupils share one thing they have learned and add to their baseline assessment activity </a:t>
                      </a:r>
                      <a:r>
                        <a:rPr lang="en-GB" sz="1800" i="1" kern="1200" dirty="0">
                          <a:solidFill>
                            <a:schemeClr val="tx1"/>
                          </a:solidFill>
                          <a:effectLst/>
                          <a:latin typeface="Lato" panose="020B0604020202020204" charset="0"/>
                          <a:ea typeface="Lato" panose="020B0604020202020204" charset="0"/>
                          <a:cs typeface="Lato" panose="020B0604020202020204" charset="0"/>
                        </a:rPr>
                        <a:t>ideas list</a:t>
                      </a:r>
                      <a:r>
                        <a:rPr lang="en-GB" sz="1800" kern="1200" dirty="0">
                          <a:solidFill>
                            <a:schemeClr val="tx1"/>
                          </a:solidFill>
                          <a:effectLst/>
                          <a:latin typeface="Lato" panose="020B0604020202020204" charset="0"/>
                          <a:ea typeface="Lato" panose="020B0604020202020204" charset="0"/>
                          <a:cs typeface="Lato" panose="020B0604020202020204" charset="0"/>
                        </a:rPr>
                        <a:t> in the light of their new learning</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latin typeface="Lato" panose="020F0502020204030203" pitchFamily="34" charset="0"/>
                          <a:ea typeface="Lato" panose="020F0502020204030203" pitchFamily="34" charset="0"/>
                          <a:cs typeface="Lato" panose="020F0502020204030203" pitchFamily="34" charset="0"/>
                        </a:rPr>
                        <a:t>5-10 MINS</a:t>
                      </a:r>
                    </a:p>
                  </a:txBody>
                  <a:tcPr anchor="ctr">
                    <a:solidFill>
                      <a:schemeClr val="bg1"/>
                    </a:solidFill>
                  </a:tcPr>
                </a:tc>
                <a:extLst>
                  <a:ext uri="{0D108BD9-81ED-4DB2-BD59-A6C34878D82A}">
                    <a16:rowId xmlns:a16="http://schemas.microsoft.com/office/drawing/2014/main" val="1263573321"/>
                  </a:ext>
                </a:extLst>
              </a:tr>
            </a:tbl>
          </a:graphicData>
        </a:graphic>
      </p:graphicFrame>
    </p:spTree>
    <p:extLst>
      <p:ext uri="{BB962C8B-B14F-4D97-AF65-F5344CB8AC3E}">
        <p14:creationId xmlns:p14="http://schemas.microsoft.com/office/powerpoint/2010/main" val="2153725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43338" y="3688997"/>
            <a:ext cx="10096499" cy="2739211"/>
          </a:xfrm>
          <a:prstGeom prst="rect">
            <a:avLst/>
          </a:prstGeom>
          <a:noFill/>
        </p:spPr>
        <p:txBody>
          <a:bodyPr wrap="square" rtlCol="0">
            <a:spAutoFit/>
          </a:bodyPr>
          <a:lstStyle/>
          <a:p>
            <a:pPr algn="ctr"/>
            <a:r>
              <a:rPr kumimoji="0" lang="en-GB" sz="4800" b="1" i="0" u="none" strike="noStrike" kern="1200" cap="none" spc="0" normalizeH="0" baseline="0" noProof="0" dirty="0">
                <a:ln>
                  <a:noFill/>
                </a:ln>
                <a:effectLst/>
                <a:uLnTx/>
                <a:uFillTx/>
                <a:latin typeface="League Spartan" panose="00000800000000000000" pitchFamily="50" charset="0"/>
              </a:rPr>
              <a:t>Lesson 1</a:t>
            </a:r>
            <a:endParaRPr lang="en-GB" sz="4800" b="1" dirty="0">
              <a:solidFill>
                <a:srgbClr val="95519E"/>
              </a:solidFill>
              <a:latin typeface="League Spartan" panose="00000800000000000000" pitchFamily="50" charset="0"/>
            </a:endParaRPr>
          </a:p>
          <a:p>
            <a:pPr algn="ctr"/>
            <a:r>
              <a:rPr lang="en-GB" sz="4800" b="1" dirty="0">
                <a:solidFill>
                  <a:srgbClr val="95519E"/>
                </a:solidFill>
                <a:latin typeface="League Spartan" panose="020B0604020202020204" charset="0"/>
              </a:rPr>
              <a:t>Keeping safe: things that go into and onto bodies</a:t>
            </a:r>
            <a:endParaRPr lang="en-GB" sz="4800" dirty="0">
              <a:solidFill>
                <a:srgbClr val="95519E"/>
              </a:solidFill>
              <a:latin typeface="League Spartan" panose="020B060402020202020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9</a:t>
            </a:fld>
            <a:endParaRPr lang="en-GB" dirty="0"/>
          </a:p>
        </p:txBody>
      </p:sp>
      <p:sp>
        <p:nvSpPr>
          <p:cNvPr id="10" name="Footer Placeholder 3"/>
          <p:cNvSpPr>
            <a:spLocks noGrp="1"/>
          </p:cNvSpPr>
          <p:nvPr>
            <p:ph type="ftr" sz="quarter" idx="11"/>
          </p:nvPr>
        </p:nvSpPr>
        <p:spPr>
          <a:xfrm>
            <a:off x="-4412" y="6391510"/>
            <a:ext cx="12192000" cy="365125"/>
          </a:xfrm>
        </p:spPr>
        <p:txBody>
          <a:bodyPr/>
          <a:lstStyle/>
          <a:p>
            <a:r>
              <a:rPr lang="en-GB" sz="1050" dirty="0"/>
              <a:t>© PSHE Association 2020 </a:t>
            </a:r>
            <a:r>
              <a:rPr lang="en-GB" dirty="0"/>
              <a:t>	 </a:t>
            </a:r>
          </a:p>
        </p:txBody>
      </p:sp>
      <p:pic>
        <p:nvPicPr>
          <p:cNvPr id="4" name="Picture 3">
            <a:extLst>
              <a:ext uri="{FF2B5EF4-FFF2-40B4-BE49-F238E27FC236}">
                <a16:creationId xmlns:a16="http://schemas.microsoft.com/office/drawing/2014/main" id="{F196EA98-9182-4DAF-96C6-69CA5E3A757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871736" y="394885"/>
            <a:ext cx="4448528" cy="2965685"/>
          </a:xfrm>
          <a:prstGeom prst="rect">
            <a:avLst/>
          </a:prstGeom>
        </p:spPr>
      </p:pic>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2425</Words>
  <Application>Microsoft Office PowerPoint</Application>
  <PresentationFormat>Widescreen</PresentationFormat>
  <Paragraphs>287</Paragraphs>
  <Slides>20</Slides>
  <Notes>19</Notes>
  <HiddenSlides>8</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Gill Sans MT</vt:lpstr>
      <vt:lpstr>League Spartan</vt:lpstr>
      <vt:lpstr>Arial</vt:lpstr>
      <vt:lpstr>Open Sans Light</vt:lpstr>
      <vt:lpstr>Calibri</vt:lpstr>
      <vt:lpstr>Calibri Light</vt:lpstr>
      <vt:lpstr>Times New Roman</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we know?</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Stober</dc:creator>
  <cp:lastModifiedBy>Jenny Fox</cp:lastModifiedBy>
  <cp:revision>88</cp:revision>
  <dcterms:created xsi:type="dcterms:W3CDTF">2020-08-03T11:32:09Z</dcterms:created>
  <dcterms:modified xsi:type="dcterms:W3CDTF">2020-09-17T08:34:34Z</dcterms:modified>
</cp:coreProperties>
</file>